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58" r:id="rId4"/>
    <p:sldId id="257"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8934A6-9CD6-3A4E-822C-2076DE643495}"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B4305-3C85-1A42-910E-7257DB985298}" type="slidenum">
              <a:rPr lang="en-US" smtClean="0"/>
              <a:t>‹#›</a:t>
            </a:fld>
            <a:endParaRPr lang="en-US"/>
          </a:p>
        </p:txBody>
      </p:sp>
    </p:spTree>
    <p:extLst>
      <p:ext uri="{BB962C8B-B14F-4D97-AF65-F5344CB8AC3E}">
        <p14:creationId xmlns:p14="http://schemas.microsoft.com/office/powerpoint/2010/main" val="1062828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8934A6-9CD6-3A4E-822C-2076DE643495}"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B4305-3C85-1A42-910E-7257DB985298}" type="slidenum">
              <a:rPr lang="en-US" smtClean="0"/>
              <a:t>‹#›</a:t>
            </a:fld>
            <a:endParaRPr lang="en-US"/>
          </a:p>
        </p:txBody>
      </p:sp>
    </p:spTree>
    <p:extLst>
      <p:ext uri="{BB962C8B-B14F-4D97-AF65-F5344CB8AC3E}">
        <p14:creationId xmlns:p14="http://schemas.microsoft.com/office/powerpoint/2010/main" val="471052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8934A6-9CD6-3A4E-822C-2076DE643495}"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B4305-3C85-1A42-910E-7257DB985298}" type="slidenum">
              <a:rPr lang="en-US" smtClean="0"/>
              <a:t>‹#›</a:t>
            </a:fld>
            <a:endParaRPr lang="en-US"/>
          </a:p>
        </p:txBody>
      </p:sp>
    </p:spTree>
    <p:extLst>
      <p:ext uri="{BB962C8B-B14F-4D97-AF65-F5344CB8AC3E}">
        <p14:creationId xmlns:p14="http://schemas.microsoft.com/office/powerpoint/2010/main" val="4199792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8934A6-9CD6-3A4E-822C-2076DE643495}"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B4305-3C85-1A42-910E-7257DB985298}" type="slidenum">
              <a:rPr lang="en-US" smtClean="0"/>
              <a:t>‹#›</a:t>
            </a:fld>
            <a:endParaRPr lang="en-US"/>
          </a:p>
        </p:txBody>
      </p:sp>
    </p:spTree>
    <p:extLst>
      <p:ext uri="{BB962C8B-B14F-4D97-AF65-F5344CB8AC3E}">
        <p14:creationId xmlns:p14="http://schemas.microsoft.com/office/powerpoint/2010/main" val="1103526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8934A6-9CD6-3A4E-822C-2076DE643495}"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B4305-3C85-1A42-910E-7257DB985298}" type="slidenum">
              <a:rPr lang="en-US" smtClean="0"/>
              <a:t>‹#›</a:t>
            </a:fld>
            <a:endParaRPr lang="en-US"/>
          </a:p>
        </p:txBody>
      </p:sp>
    </p:spTree>
    <p:extLst>
      <p:ext uri="{BB962C8B-B14F-4D97-AF65-F5344CB8AC3E}">
        <p14:creationId xmlns:p14="http://schemas.microsoft.com/office/powerpoint/2010/main" val="2526266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8934A6-9CD6-3A4E-822C-2076DE643495}" type="datetimeFigureOut">
              <a:rPr lang="en-US" smtClean="0"/>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FB4305-3C85-1A42-910E-7257DB985298}" type="slidenum">
              <a:rPr lang="en-US" smtClean="0"/>
              <a:t>‹#›</a:t>
            </a:fld>
            <a:endParaRPr lang="en-US"/>
          </a:p>
        </p:txBody>
      </p:sp>
    </p:spTree>
    <p:extLst>
      <p:ext uri="{BB962C8B-B14F-4D97-AF65-F5344CB8AC3E}">
        <p14:creationId xmlns:p14="http://schemas.microsoft.com/office/powerpoint/2010/main" val="2794173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8934A6-9CD6-3A4E-822C-2076DE643495}" type="datetimeFigureOut">
              <a:rPr lang="en-US" smtClean="0"/>
              <a:t>4/7/2015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FB4305-3C85-1A42-910E-7257DB985298}" type="slidenum">
              <a:rPr lang="en-US" smtClean="0"/>
              <a:t>‹#›</a:t>
            </a:fld>
            <a:endParaRPr lang="en-US"/>
          </a:p>
        </p:txBody>
      </p:sp>
    </p:spTree>
    <p:extLst>
      <p:ext uri="{BB962C8B-B14F-4D97-AF65-F5344CB8AC3E}">
        <p14:creationId xmlns:p14="http://schemas.microsoft.com/office/powerpoint/2010/main" val="685993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8934A6-9CD6-3A4E-822C-2076DE643495}" type="datetimeFigureOut">
              <a:rPr lang="en-US" smtClean="0"/>
              <a:t>4/7/2015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FB4305-3C85-1A42-910E-7257DB985298}" type="slidenum">
              <a:rPr lang="en-US" smtClean="0"/>
              <a:t>‹#›</a:t>
            </a:fld>
            <a:endParaRPr lang="en-US"/>
          </a:p>
        </p:txBody>
      </p:sp>
    </p:spTree>
    <p:extLst>
      <p:ext uri="{BB962C8B-B14F-4D97-AF65-F5344CB8AC3E}">
        <p14:creationId xmlns:p14="http://schemas.microsoft.com/office/powerpoint/2010/main" val="43207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8934A6-9CD6-3A4E-822C-2076DE643495}" type="datetimeFigureOut">
              <a:rPr lang="en-US" smtClean="0"/>
              <a:t>4/7/2015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FB4305-3C85-1A42-910E-7257DB985298}" type="slidenum">
              <a:rPr lang="en-US" smtClean="0"/>
              <a:t>‹#›</a:t>
            </a:fld>
            <a:endParaRPr lang="en-US"/>
          </a:p>
        </p:txBody>
      </p:sp>
    </p:spTree>
    <p:extLst>
      <p:ext uri="{BB962C8B-B14F-4D97-AF65-F5344CB8AC3E}">
        <p14:creationId xmlns:p14="http://schemas.microsoft.com/office/powerpoint/2010/main" val="504337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8934A6-9CD6-3A4E-822C-2076DE643495}" type="datetimeFigureOut">
              <a:rPr lang="en-US" smtClean="0"/>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FB4305-3C85-1A42-910E-7257DB985298}" type="slidenum">
              <a:rPr lang="en-US" smtClean="0"/>
              <a:t>‹#›</a:t>
            </a:fld>
            <a:endParaRPr lang="en-US"/>
          </a:p>
        </p:txBody>
      </p:sp>
    </p:spTree>
    <p:extLst>
      <p:ext uri="{BB962C8B-B14F-4D97-AF65-F5344CB8AC3E}">
        <p14:creationId xmlns:p14="http://schemas.microsoft.com/office/powerpoint/2010/main" val="3432791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8934A6-9CD6-3A4E-822C-2076DE643495}" type="datetimeFigureOut">
              <a:rPr lang="en-US" smtClean="0"/>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FB4305-3C85-1A42-910E-7257DB985298}" type="slidenum">
              <a:rPr lang="en-US" smtClean="0"/>
              <a:t>‹#›</a:t>
            </a:fld>
            <a:endParaRPr lang="en-US"/>
          </a:p>
        </p:txBody>
      </p:sp>
    </p:spTree>
    <p:extLst>
      <p:ext uri="{BB962C8B-B14F-4D97-AF65-F5344CB8AC3E}">
        <p14:creationId xmlns:p14="http://schemas.microsoft.com/office/powerpoint/2010/main" val="562748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8934A6-9CD6-3A4E-822C-2076DE643495}" type="datetimeFigureOut">
              <a:rPr lang="en-US" smtClean="0"/>
              <a:t>4/7/2015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FB4305-3C85-1A42-910E-7257DB985298}" type="slidenum">
              <a:rPr lang="en-US" smtClean="0"/>
              <a:t>‹#›</a:t>
            </a:fld>
            <a:endParaRPr lang="en-US"/>
          </a:p>
        </p:txBody>
      </p:sp>
    </p:spTree>
    <p:extLst>
      <p:ext uri="{BB962C8B-B14F-4D97-AF65-F5344CB8AC3E}">
        <p14:creationId xmlns:p14="http://schemas.microsoft.com/office/powerpoint/2010/main" val="1380024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historyteacher.net/APEuroCourse/EHAPQuizMainPage.htm" TargetMode="External"/><Relationship Id="rId2" Type="http://schemas.openxmlformats.org/officeDocument/2006/relationships/hyperlink" Target="http://www.learnerator.com/ap-european-history/q/47/humanis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aphaven.com/haven/ap-european-history/calculator" TargetMode="External"/><Relationship Id="rId2" Type="http://schemas.openxmlformats.org/officeDocument/2006/relationships/hyperlink" Target="http://appass.com/calculators/euro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Pov</a:t>
            </a:r>
            <a:r>
              <a:rPr lang="en-US" dirty="0" smtClean="0"/>
              <a:t> and OPVL- Anderson’s and Deer’s classes- 2015</a:t>
            </a:r>
            <a:endParaRPr lang="en-US" dirty="0"/>
          </a:p>
        </p:txBody>
      </p:sp>
      <p:sp>
        <p:nvSpPr>
          <p:cNvPr id="3" name="Subtitle 2"/>
          <p:cNvSpPr>
            <a:spLocks noGrp="1"/>
          </p:cNvSpPr>
          <p:nvPr>
            <p:ph type="subTitle" idx="1"/>
          </p:nvPr>
        </p:nvSpPr>
        <p:spPr/>
        <p:txBody>
          <a:bodyPr/>
          <a:lstStyle/>
          <a:p>
            <a:r>
              <a:rPr lang="en-US" dirty="0" smtClean="0"/>
              <a:t>How to score a 3 or better on the AP Euro Exam and save Anderson’s and Deer’s jobs!</a:t>
            </a:r>
            <a:endParaRPr lang="en-US" dirty="0"/>
          </a:p>
        </p:txBody>
      </p:sp>
    </p:spTree>
    <p:extLst>
      <p:ext uri="{BB962C8B-B14F-4D97-AF65-F5344CB8AC3E}">
        <p14:creationId xmlns:p14="http://schemas.microsoft.com/office/powerpoint/2010/main" val="2509654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 w, w, w described-Course Skill</a:t>
            </a:r>
            <a:endParaRPr lang="en-US" dirty="0"/>
          </a:p>
        </p:txBody>
      </p:sp>
      <p:sp>
        <p:nvSpPr>
          <p:cNvPr id="3" name="Content Placeholder 2"/>
          <p:cNvSpPr>
            <a:spLocks noGrp="1"/>
          </p:cNvSpPr>
          <p:nvPr>
            <p:ph idx="1"/>
          </p:nvPr>
        </p:nvSpPr>
        <p:spPr>
          <a:xfrm>
            <a:off x="494189" y="1760801"/>
            <a:ext cx="8229600" cy="4525963"/>
          </a:xfrm>
        </p:spPr>
        <p:txBody>
          <a:bodyPr>
            <a:normAutofit fontScale="92500" lnSpcReduction="10000"/>
          </a:bodyPr>
          <a:lstStyle/>
          <a:p>
            <a:pPr marL="0" indent="0">
              <a:defRPr/>
            </a:pPr>
            <a:r>
              <a:rPr lang="en-US" dirty="0"/>
              <a:t>When analyzing a document using these , ask yourself the following questions:</a:t>
            </a:r>
          </a:p>
          <a:p>
            <a:pPr marL="571500" indent="-571500">
              <a:defRPr/>
            </a:pPr>
            <a:r>
              <a:rPr lang="en-US" dirty="0"/>
              <a:t>Do I know this person? What do I know about people who share this person’s experiences, religion, gender, nationality, socioeconomic class, position on the political spectrum, motivation, when did this occur (milieu- mention the term liberal here), reliability of source, type of document, tone or intent of the author</a:t>
            </a:r>
          </a:p>
          <a:p>
            <a:endParaRPr lang="en-US" dirty="0"/>
          </a:p>
        </p:txBody>
      </p:sp>
    </p:spTree>
    <p:extLst>
      <p:ext uri="{BB962C8B-B14F-4D97-AF65-F5344CB8AC3E}">
        <p14:creationId xmlns:p14="http://schemas.microsoft.com/office/powerpoint/2010/main" val="2074556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Practicing the skill 2002 B Exam</a:t>
            </a:r>
            <a:endParaRPr lang="en-US" dirty="0"/>
          </a:p>
        </p:txBody>
      </p:sp>
      <p:sp>
        <p:nvSpPr>
          <p:cNvPr id="3" name="Content Placeholder 2"/>
          <p:cNvSpPr>
            <a:spLocks noGrp="1"/>
          </p:cNvSpPr>
          <p:nvPr>
            <p:ph idx="1"/>
          </p:nvPr>
        </p:nvSpPr>
        <p:spPr/>
        <p:txBody>
          <a:bodyPr>
            <a:normAutofit fontScale="70000" lnSpcReduction="20000"/>
          </a:bodyPr>
          <a:lstStyle/>
          <a:p>
            <a:pPr marL="0" indent="0" defTabSz="438150">
              <a:spcBef>
                <a:spcPts val="1800"/>
              </a:spcBef>
              <a:defRPr/>
            </a:pPr>
            <a:r>
              <a:rPr lang="en-US" dirty="0"/>
              <a:t>source: Gaetano </a:t>
            </a:r>
            <a:r>
              <a:rPr lang="en-US" dirty="0" err="1"/>
              <a:t>Salvemini</a:t>
            </a:r>
            <a:r>
              <a:rPr lang="en-US" dirty="0"/>
              <a:t>, political refugee living in the United States, in his article, </a:t>
            </a:r>
            <a:r>
              <a:rPr lang="ja-JP" altLang="en-US" dirty="0"/>
              <a:t>“</a:t>
            </a:r>
            <a:r>
              <a:rPr lang="en-US" dirty="0"/>
              <a:t>Do Italian Women Obey Mussolini?</a:t>
            </a:r>
            <a:r>
              <a:rPr lang="ja-JP" altLang="en-US" dirty="0"/>
              <a:t>”</a:t>
            </a:r>
            <a:r>
              <a:rPr lang="en-US" dirty="0"/>
              <a:t> (Birth Control Review, United States, 1933)</a:t>
            </a:r>
          </a:p>
          <a:p>
            <a:pPr marL="0" indent="0" defTabSz="438150">
              <a:spcBef>
                <a:spcPts val="1800"/>
              </a:spcBef>
              <a:defRPr/>
            </a:pPr>
            <a:r>
              <a:rPr lang="en-US" dirty="0"/>
              <a:t>In 1932, as soon as the fascists saw that the </a:t>
            </a:r>
            <a:r>
              <a:rPr lang="ja-JP" altLang="en-US" dirty="0"/>
              <a:t>“</a:t>
            </a:r>
            <a:r>
              <a:rPr lang="en-US" dirty="0"/>
              <a:t>battle</a:t>
            </a:r>
            <a:r>
              <a:rPr lang="ja-JP" altLang="en-US" dirty="0"/>
              <a:t>”</a:t>
            </a:r>
            <a:r>
              <a:rPr lang="en-US" dirty="0"/>
              <a:t> for births was a failure, </a:t>
            </a:r>
          </a:p>
          <a:p>
            <a:pPr marL="0" indent="0" defTabSz="438150">
              <a:spcBef>
                <a:spcPts val="1800"/>
              </a:spcBef>
              <a:defRPr/>
            </a:pPr>
            <a:r>
              <a:rPr lang="en-US" dirty="0"/>
              <a:t>they discovered that slender women generally had fewer children than fat women. They therefore started a new </a:t>
            </a:r>
            <a:r>
              <a:rPr lang="ja-JP" altLang="en-US" dirty="0"/>
              <a:t>“</a:t>
            </a:r>
            <a:r>
              <a:rPr lang="en-US" dirty="0"/>
              <a:t>battle</a:t>
            </a:r>
            <a:r>
              <a:rPr lang="ja-JP" altLang="en-US" dirty="0"/>
              <a:t>”</a:t>
            </a:r>
            <a:r>
              <a:rPr lang="en-US" dirty="0"/>
              <a:t>, which might be called the battle for the fat. The ideal for the fascist in now the huge woman, weighing at least 300 pounds. So far only propaganda and </a:t>
            </a:r>
            <a:r>
              <a:rPr lang="ja-JP" altLang="en-US" dirty="0"/>
              <a:t>“</a:t>
            </a:r>
            <a:r>
              <a:rPr lang="en-US" dirty="0"/>
              <a:t>moral pressure</a:t>
            </a:r>
            <a:r>
              <a:rPr lang="ja-JP" altLang="en-US" dirty="0"/>
              <a:t>”</a:t>
            </a:r>
            <a:r>
              <a:rPr lang="en-US" dirty="0"/>
              <a:t> have been used. But on some nice morning Mussolini will issue an order to put all slender women before a firing squad. Since they are barren and since barrenness is treason against the Fatherland, it is only natural that such treason should be punished by execution.</a:t>
            </a:r>
          </a:p>
          <a:p>
            <a:endParaRPr lang="en-US" dirty="0"/>
          </a:p>
        </p:txBody>
      </p:sp>
    </p:spTree>
    <p:extLst>
      <p:ext uri="{BB962C8B-B14F-4D97-AF65-F5344CB8AC3E}">
        <p14:creationId xmlns:p14="http://schemas.microsoft.com/office/powerpoint/2010/main" val="3760611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a:t>
            </a:r>
            <a:endParaRPr lang="en-US" dirty="0"/>
          </a:p>
        </p:txBody>
      </p:sp>
      <p:sp>
        <p:nvSpPr>
          <p:cNvPr id="3" name="Content Placeholder 2"/>
          <p:cNvSpPr>
            <a:spLocks noGrp="1"/>
          </p:cNvSpPr>
          <p:nvPr>
            <p:ph idx="1"/>
          </p:nvPr>
        </p:nvSpPr>
        <p:spPr/>
        <p:txBody>
          <a:bodyPr>
            <a:normAutofit fontScale="77500" lnSpcReduction="20000"/>
          </a:bodyPr>
          <a:lstStyle/>
          <a:p>
            <a:pPr marL="0" indent="0">
              <a:defRPr/>
            </a:pPr>
            <a:r>
              <a:rPr lang="en-US" dirty="0"/>
              <a:t>What do we know about Gaetano </a:t>
            </a:r>
            <a:r>
              <a:rPr lang="en-US" dirty="0" err="1"/>
              <a:t>Salvemini</a:t>
            </a:r>
            <a:r>
              <a:rPr lang="en-US" dirty="0"/>
              <a:t>? Go back to slide 8.</a:t>
            </a:r>
          </a:p>
          <a:p>
            <a:pPr marL="0" indent="0">
              <a:defRPr/>
            </a:pPr>
            <a:r>
              <a:rPr lang="en-US" dirty="0"/>
              <a:t>How do we state this analysis in order to get our best grade on the AP Exam? </a:t>
            </a:r>
            <a:r>
              <a:rPr lang="en-US" dirty="0" smtClean="0"/>
              <a:t>Indicating </a:t>
            </a:r>
            <a:r>
              <a:rPr lang="en-US" dirty="0"/>
              <a:t>POV isn’t as difficult as you might think:</a:t>
            </a:r>
          </a:p>
          <a:p>
            <a:pPr marL="0" indent="0">
              <a:defRPr/>
            </a:pPr>
            <a:r>
              <a:rPr lang="en-US" dirty="0"/>
              <a:t> Sometimes students write POV in purple next to what they hope is POV. Usually it isn’t. If you want to make certain that the reader knows that you’re about to lay some POV on him/her practice using the following indicators: accordingly, if...then, since....then one would expect, because, therefore, when...then, surprisingly, certainly, however, obviously, even though, otherwise, etc. </a:t>
            </a:r>
          </a:p>
          <a:p>
            <a:pPr marL="0" indent="0">
              <a:defRPr/>
            </a:pPr>
            <a:endParaRPr lang="en-US" dirty="0"/>
          </a:p>
          <a:p>
            <a:endParaRPr lang="en-US" dirty="0"/>
          </a:p>
        </p:txBody>
      </p:sp>
    </p:spTree>
    <p:extLst>
      <p:ext uri="{BB962C8B-B14F-4D97-AF65-F5344CB8AC3E}">
        <p14:creationId xmlns:p14="http://schemas.microsoft.com/office/powerpoint/2010/main" val="3767184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Generic Statements to Show POV</a:t>
            </a:r>
            <a:endParaRPr lang="en-US" dirty="0"/>
          </a:p>
        </p:txBody>
      </p:sp>
      <p:sp>
        <p:nvSpPr>
          <p:cNvPr id="3" name="Content Placeholder 2"/>
          <p:cNvSpPr>
            <a:spLocks noGrp="1"/>
          </p:cNvSpPr>
          <p:nvPr>
            <p:ph idx="1"/>
          </p:nvPr>
        </p:nvSpPr>
        <p:spPr/>
        <p:txBody>
          <a:bodyPr>
            <a:normAutofit fontScale="85000" lnSpcReduction="10000"/>
          </a:bodyPr>
          <a:lstStyle/>
          <a:p>
            <a:pPr marL="0" indent="0">
              <a:defRPr/>
            </a:pPr>
            <a:r>
              <a:rPr lang="en-US" dirty="0"/>
              <a:t>In sentence form your POV might look like this:</a:t>
            </a:r>
            <a:br>
              <a:rPr lang="en-US" dirty="0"/>
            </a:br>
            <a:endParaRPr lang="en-US" dirty="0"/>
          </a:p>
          <a:p>
            <a:pPr marL="571500" indent="-571500">
              <a:defRPr/>
            </a:pPr>
            <a:r>
              <a:rPr lang="en-US" dirty="0"/>
              <a:t>Since he was a member of (fill in social class, occupation, religion) one would expect him to (list characteristic of social class, occupation, religion). You can see this in the way he feels about (use document).</a:t>
            </a:r>
          </a:p>
          <a:p>
            <a:pPr marL="571500" indent="-571500">
              <a:defRPr/>
            </a:pPr>
            <a:r>
              <a:rPr lang="en-US" dirty="0"/>
              <a:t>The author’s statements in his diary most likely reflect how he felt about the topic because he could reasonably expect no one else to read them.</a:t>
            </a:r>
          </a:p>
          <a:p>
            <a:pPr marL="0" indent="0">
              <a:defRPr/>
            </a:pPr>
            <a:r>
              <a:rPr lang="en-US" dirty="0"/>
              <a:t>(</a:t>
            </a:r>
            <a:r>
              <a:rPr lang="en-US" dirty="0" err="1"/>
              <a:t>Con’t</a:t>
            </a:r>
            <a:r>
              <a:rPr lang="en-US" dirty="0"/>
              <a:t>)</a:t>
            </a:r>
          </a:p>
          <a:p>
            <a:endParaRPr lang="en-US" dirty="0"/>
          </a:p>
        </p:txBody>
      </p:sp>
    </p:spTree>
    <p:extLst>
      <p:ext uri="{BB962C8B-B14F-4D97-AF65-F5344CB8AC3E}">
        <p14:creationId xmlns:p14="http://schemas.microsoft.com/office/powerpoint/2010/main" val="2512135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Generic POV Skills</a:t>
            </a:r>
            <a:endParaRPr lang="en-US" dirty="0"/>
          </a:p>
        </p:txBody>
      </p:sp>
      <p:sp>
        <p:nvSpPr>
          <p:cNvPr id="3" name="Content Placeholder 2"/>
          <p:cNvSpPr>
            <a:spLocks noGrp="1"/>
          </p:cNvSpPr>
          <p:nvPr>
            <p:ph idx="1"/>
          </p:nvPr>
        </p:nvSpPr>
        <p:spPr/>
        <p:txBody>
          <a:bodyPr>
            <a:normAutofit lnSpcReduction="10000"/>
          </a:bodyPr>
          <a:lstStyle/>
          <a:p>
            <a:pPr marL="571500" indent="-571500">
              <a:defRPr/>
            </a:pPr>
            <a:r>
              <a:rPr lang="en-US" dirty="0"/>
              <a:t>Obviously, one might question if this is how the speaker really felt as he was giving a political speech at the time and might stretch the truth to get elected. </a:t>
            </a:r>
          </a:p>
          <a:p>
            <a:pPr marL="571500" indent="-571500">
              <a:defRPr/>
            </a:pPr>
            <a:endParaRPr lang="en-US" dirty="0"/>
          </a:p>
          <a:p>
            <a:pPr marL="571500" indent="-571500">
              <a:defRPr/>
            </a:pPr>
            <a:r>
              <a:rPr lang="en-US" dirty="0"/>
              <a:t>Since one would expect a 19</a:t>
            </a:r>
            <a:r>
              <a:rPr lang="en-US" baseline="30000" dirty="0"/>
              <a:t>th</a:t>
            </a:r>
            <a:r>
              <a:rPr lang="en-US" dirty="0"/>
              <a:t> Century Liberal to be anti Labor, this person’s response is truly remarkable and should be taken at face value.</a:t>
            </a:r>
          </a:p>
          <a:p>
            <a:endParaRPr lang="en-US" dirty="0"/>
          </a:p>
        </p:txBody>
      </p:sp>
    </p:spTree>
    <p:extLst>
      <p:ext uri="{BB962C8B-B14F-4D97-AF65-F5344CB8AC3E}">
        <p14:creationId xmlns:p14="http://schemas.microsoft.com/office/powerpoint/2010/main" val="1249271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try some</a:t>
            </a:r>
            <a:endParaRPr lang="en-US" dirty="0"/>
          </a:p>
        </p:txBody>
      </p:sp>
      <p:sp>
        <p:nvSpPr>
          <p:cNvPr id="3" name="Content Placeholder 2"/>
          <p:cNvSpPr>
            <a:spLocks noGrp="1"/>
          </p:cNvSpPr>
          <p:nvPr>
            <p:ph idx="1"/>
          </p:nvPr>
        </p:nvSpPr>
        <p:spPr/>
        <p:txBody>
          <a:bodyPr/>
          <a:lstStyle/>
          <a:p>
            <a:r>
              <a:rPr lang="en-US" dirty="0" smtClean="0"/>
              <a:t>See hand outs- demonstrate your smarts! Show us your work.</a:t>
            </a:r>
          </a:p>
        </p:txBody>
      </p:sp>
    </p:spTree>
    <p:extLst>
      <p:ext uri="{BB962C8B-B14F-4D97-AF65-F5344CB8AC3E}">
        <p14:creationId xmlns:p14="http://schemas.microsoft.com/office/powerpoint/2010/main" val="2737047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 to the grading rubric- criterion six</a:t>
            </a:r>
            <a:endParaRPr lang="en-US" dirty="0"/>
          </a:p>
        </p:txBody>
      </p:sp>
      <p:sp>
        <p:nvSpPr>
          <p:cNvPr id="3" name="Content Placeholder 2"/>
          <p:cNvSpPr>
            <a:spLocks noGrp="1"/>
          </p:cNvSpPr>
          <p:nvPr>
            <p:ph idx="1"/>
          </p:nvPr>
        </p:nvSpPr>
        <p:spPr/>
        <p:txBody>
          <a:bodyPr/>
          <a:lstStyle/>
          <a:p>
            <a:r>
              <a:rPr lang="en-US" dirty="0" smtClean="0"/>
              <a:t>Analyzes documents by explicitly organizing them in at least three appropriate groupings- at least two documents- really need three</a:t>
            </a:r>
            <a:endParaRPr lang="en-US" dirty="0"/>
          </a:p>
        </p:txBody>
      </p:sp>
    </p:spTree>
    <p:extLst>
      <p:ext uri="{BB962C8B-B14F-4D97-AF65-F5344CB8AC3E}">
        <p14:creationId xmlns:p14="http://schemas.microsoft.com/office/powerpoint/2010/main" val="1626481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Break on through to the other side- J. Morrison, Soft Parade, 1967</a:t>
            </a:r>
            <a:endParaRPr lang="en-US" dirty="0"/>
          </a:p>
        </p:txBody>
      </p:sp>
      <p:sp>
        <p:nvSpPr>
          <p:cNvPr id="3" name="Content Placeholder 2"/>
          <p:cNvSpPr>
            <a:spLocks noGrp="1"/>
          </p:cNvSpPr>
          <p:nvPr>
            <p:ph idx="1"/>
          </p:nvPr>
        </p:nvSpPr>
        <p:spPr/>
        <p:txBody>
          <a:bodyPr/>
          <a:lstStyle/>
          <a:p>
            <a:r>
              <a:rPr lang="en-US" dirty="0" smtClean="0"/>
              <a:t>http://</a:t>
            </a:r>
            <a:r>
              <a:rPr lang="en-US" dirty="0" err="1" smtClean="0"/>
              <a:t>media.collegeboard.com</a:t>
            </a:r>
            <a:r>
              <a:rPr lang="en-US" dirty="0" smtClean="0"/>
              <a:t>/</a:t>
            </a:r>
            <a:r>
              <a:rPr lang="en-US" dirty="0" err="1" smtClean="0"/>
              <a:t>digitalServices</a:t>
            </a:r>
            <a:r>
              <a:rPr lang="en-US" dirty="0" smtClean="0"/>
              <a:t>/</a:t>
            </a:r>
            <a:r>
              <a:rPr lang="en-US" dirty="0" err="1" smtClean="0"/>
              <a:t>pdf</a:t>
            </a:r>
            <a:r>
              <a:rPr lang="en-US" dirty="0" smtClean="0"/>
              <a:t>/</a:t>
            </a:r>
            <a:r>
              <a:rPr lang="en-US" dirty="0" err="1" smtClean="0"/>
              <a:t>ap</a:t>
            </a:r>
            <a:r>
              <a:rPr lang="en-US" dirty="0" smtClean="0"/>
              <a:t>/ap14_european_history_scoring_guidelines.pdf</a:t>
            </a:r>
            <a:endParaRPr lang="en-US" dirty="0"/>
          </a:p>
        </p:txBody>
      </p:sp>
    </p:spTree>
    <p:extLst>
      <p:ext uri="{BB962C8B-B14F-4D97-AF65-F5344CB8AC3E}">
        <p14:creationId xmlns:p14="http://schemas.microsoft.com/office/powerpoint/2010/main" val="940596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stuff to do to get ready for the exam?</a:t>
            </a:r>
            <a:endParaRPr lang="en-US" dirty="0"/>
          </a:p>
        </p:txBody>
      </p:sp>
      <p:sp>
        <p:nvSpPr>
          <p:cNvPr id="3" name="Content Placeholder 2"/>
          <p:cNvSpPr>
            <a:spLocks noGrp="1"/>
          </p:cNvSpPr>
          <p:nvPr>
            <p:ph idx="1"/>
          </p:nvPr>
        </p:nvSpPr>
        <p:spPr/>
        <p:txBody>
          <a:bodyPr>
            <a:normAutofit fontScale="92500"/>
          </a:bodyPr>
          <a:lstStyle/>
          <a:p>
            <a:r>
              <a:rPr lang="en-US" dirty="0" smtClean="0"/>
              <a:t>Review book</a:t>
            </a:r>
          </a:p>
          <a:p>
            <a:r>
              <a:rPr lang="en-US" dirty="0" smtClean="0"/>
              <a:t>About </a:t>
            </a:r>
            <a:r>
              <a:rPr lang="en-US" dirty="0" err="1" smtClean="0"/>
              <a:t>Kagan</a:t>
            </a:r>
            <a:endParaRPr lang="en-US" dirty="0" smtClean="0"/>
          </a:p>
          <a:p>
            <a:r>
              <a:rPr lang="en-US" dirty="0" smtClean="0"/>
              <a:t>On line</a:t>
            </a:r>
          </a:p>
          <a:p>
            <a:r>
              <a:rPr lang="en-US" dirty="0" smtClean="0">
                <a:hlinkClick r:id="rId2"/>
              </a:rPr>
              <a:t>http://www.learnerator.com/ap-european-history/q/47/humanism</a:t>
            </a:r>
            <a:endParaRPr lang="en-US" dirty="0" smtClean="0"/>
          </a:p>
          <a:p>
            <a:r>
              <a:rPr lang="en-US" dirty="0" smtClean="0"/>
              <a:t>Use the history timeline mentioned on this page</a:t>
            </a:r>
          </a:p>
          <a:p>
            <a:r>
              <a:rPr lang="en-US" dirty="0" smtClean="0">
                <a:hlinkClick r:id="rId3"/>
              </a:rPr>
              <a:t>http://www.historyteacher.net/APEuroCourse/EHAPQuizMainPage.htm</a:t>
            </a:r>
            <a:endParaRPr lang="en-US" dirty="0" smtClean="0"/>
          </a:p>
          <a:p>
            <a:endParaRPr lang="en-US" dirty="0"/>
          </a:p>
        </p:txBody>
      </p:sp>
    </p:spTree>
    <p:extLst>
      <p:ext uri="{BB962C8B-B14F-4D97-AF65-F5344CB8AC3E}">
        <p14:creationId xmlns:p14="http://schemas.microsoft.com/office/powerpoint/2010/main" val="3258629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Always ask- who is telling me this stuff?</a:t>
            </a:r>
            <a:endParaRPr lang="en-US" dirty="0"/>
          </a:p>
        </p:txBody>
      </p:sp>
      <p:sp>
        <p:nvSpPr>
          <p:cNvPr id="3" name="Content Placeholder 2"/>
          <p:cNvSpPr>
            <a:spLocks noGrp="1"/>
          </p:cNvSpPr>
          <p:nvPr>
            <p:ph idx="1"/>
          </p:nvPr>
        </p:nvSpPr>
        <p:spPr/>
        <p:txBody>
          <a:bodyPr/>
          <a:lstStyle/>
          <a:p>
            <a:r>
              <a:rPr lang="en-US" dirty="0" smtClean="0"/>
              <a:t>About me</a:t>
            </a:r>
          </a:p>
          <a:p>
            <a:r>
              <a:rPr lang="en-US" dirty="0" smtClean="0"/>
              <a:t>Why am I doing this?- motivation?</a:t>
            </a:r>
          </a:p>
          <a:p>
            <a:r>
              <a:rPr lang="en-US" dirty="0" smtClean="0"/>
              <a:t>Name sheets</a:t>
            </a:r>
            <a:endParaRPr lang="en-US" dirty="0"/>
          </a:p>
        </p:txBody>
      </p:sp>
    </p:spTree>
    <p:extLst>
      <p:ext uri="{BB962C8B-B14F-4D97-AF65-F5344CB8AC3E}">
        <p14:creationId xmlns:p14="http://schemas.microsoft.com/office/powerpoint/2010/main" val="3679351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your AP Score</a:t>
            </a:r>
            <a:endParaRPr lang="en-US" dirty="0"/>
          </a:p>
        </p:txBody>
      </p:sp>
      <p:sp>
        <p:nvSpPr>
          <p:cNvPr id="3" name="Content Placeholder 2"/>
          <p:cNvSpPr>
            <a:spLocks noGrp="1"/>
          </p:cNvSpPr>
          <p:nvPr>
            <p:ph idx="1"/>
          </p:nvPr>
        </p:nvSpPr>
        <p:spPr/>
        <p:txBody>
          <a:bodyPr/>
          <a:lstStyle/>
          <a:p>
            <a:r>
              <a:rPr lang="en-US" dirty="0" smtClean="0"/>
              <a:t>Why the </a:t>
            </a:r>
            <a:r>
              <a:rPr lang="en-US" dirty="0" err="1" smtClean="0"/>
              <a:t>dbq</a:t>
            </a:r>
            <a:r>
              <a:rPr lang="en-US" dirty="0" smtClean="0"/>
              <a:t> is important</a:t>
            </a:r>
          </a:p>
          <a:p>
            <a:r>
              <a:rPr lang="en-US" dirty="0" smtClean="0">
                <a:hlinkClick r:id="rId2"/>
              </a:rPr>
              <a:t>http://appass.com/calculators/euror</a:t>
            </a:r>
            <a:endParaRPr lang="en-US" dirty="0" smtClean="0"/>
          </a:p>
          <a:p>
            <a:r>
              <a:rPr lang="en-US" dirty="0" smtClean="0">
                <a:hlinkClick r:id="rId3"/>
              </a:rPr>
              <a:t>http://aphaven.com/haven/ap-european-history/calculator</a:t>
            </a:r>
            <a:endParaRPr lang="en-US" dirty="0" smtClean="0"/>
          </a:p>
          <a:p>
            <a:r>
              <a:rPr lang="en-US" dirty="0" smtClean="0"/>
              <a:t>Your goal- 7 on the DBQ</a:t>
            </a:r>
            <a:endParaRPr lang="en-US" dirty="0"/>
          </a:p>
        </p:txBody>
      </p:sp>
    </p:spTree>
    <p:extLst>
      <p:ext uri="{BB962C8B-B14F-4D97-AF65-F5344CB8AC3E}">
        <p14:creationId xmlns:p14="http://schemas.microsoft.com/office/powerpoint/2010/main" val="2462663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DBQ Grading Rubric</a:t>
            </a:r>
            <a:endParaRPr lang="en-US" dirty="0"/>
          </a:p>
        </p:txBody>
      </p:sp>
      <p:sp>
        <p:nvSpPr>
          <p:cNvPr id="3" name="Content Placeholder 2"/>
          <p:cNvSpPr>
            <a:spLocks noGrp="1"/>
          </p:cNvSpPr>
          <p:nvPr>
            <p:ph idx="1"/>
          </p:nvPr>
        </p:nvSpPr>
        <p:spPr/>
        <p:txBody>
          <a:bodyPr/>
          <a:lstStyle/>
          <a:p>
            <a:r>
              <a:rPr lang="en-US" dirty="0" smtClean="0"/>
              <a:t>Provides an appropriate, explicitly stated thesis that directly addresses all parts of the question. Thesis may not simply restate the question.</a:t>
            </a:r>
          </a:p>
          <a:p>
            <a:r>
              <a:rPr lang="en-US" dirty="0" smtClean="0"/>
              <a:t>Thesis statements, arguments, introductory paragraph</a:t>
            </a:r>
          </a:p>
          <a:p>
            <a:r>
              <a:rPr lang="en-US" dirty="0" smtClean="0"/>
              <a:t>One point</a:t>
            </a:r>
          </a:p>
          <a:p>
            <a:endParaRPr lang="en-US" dirty="0" smtClean="0"/>
          </a:p>
        </p:txBody>
      </p:sp>
    </p:spTree>
    <p:extLst>
      <p:ext uri="{BB962C8B-B14F-4D97-AF65-F5344CB8AC3E}">
        <p14:creationId xmlns:p14="http://schemas.microsoft.com/office/powerpoint/2010/main" val="945617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Criterion Two</a:t>
            </a:r>
            <a:endParaRPr lang="en-US" dirty="0"/>
          </a:p>
        </p:txBody>
      </p:sp>
      <p:sp>
        <p:nvSpPr>
          <p:cNvPr id="3" name="Content Placeholder 2"/>
          <p:cNvSpPr>
            <a:spLocks noGrp="1"/>
          </p:cNvSpPr>
          <p:nvPr>
            <p:ph idx="1"/>
          </p:nvPr>
        </p:nvSpPr>
        <p:spPr/>
        <p:txBody>
          <a:bodyPr/>
          <a:lstStyle/>
          <a:p>
            <a:r>
              <a:rPr lang="en-US" dirty="0" smtClean="0"/>
              <a:t>Discusses a majority of the documents individually and specifically.</a:t>
            </a:r>
          </a:p>
          <a:p>
            <a:r>
              <a:rPr lang="en-US" dirty="0" smtClean="0"/>
              <a:t>One point</a:t>
            </a:r>
          </a:p>
          <a:p>
            <a:r>
              <a:rPr lang="en-US" dirty="0" smtClean="0"/>
              <a:t>Citations!!!</a:t>
            </a:r>
          </a:p>
          <a:p>
            <a:endParaRPr lang="en-US" dirty="0"/>
          </a:p>
        </p:txBody>
      </p:sp>
    </p:spTree>
    <p:extLst>
      <p:ext uri="{BB962C8B-B14F-4D97-AF65-F5344CB8AC3E}">
        <p14:creationId xmlns:p14="http://schemas.microsoft.com/office/powerpoint/2010/main" val="2865212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Criterion Three</a:t>
            </a:r>
            <a:endParaRPr lang="en-US" dirty="0"/>
          </a:p>
        </p:txBody>
      </p:sp>
      <p:sp>
        <p:nvSpPr>
          <p:cNvPr id="3" name="Content Placeholder 2"/>
          <p:cNvSpPr>
            <a:spLocks noGrp="1"/>
          </p:cNvSpPr>
          <p:nvPr>
            <p:ph idx="1"/>
          </p:nvPr>
        </p:nvSpPr>
        <p:spPr/>
        <p:txBody>
          <a:bodyPr/>
          <a:lstStyle/>
          <a:p>
            <a:r>
              <a:rPr lang="en-US" dirty="0" smtClean="0"/>
              <a:t>Demonstrates understanding of the basic meaning of a majority of the documents (may misinterpret no more than one).</a:t>
            </a:r>
          </a:p>
          <a:p>
            <a:r>
              <a:rPr lang="en-US" dirty="0" smtClean="0"/>
              <a:t>What if I don’t know about what they’re talking?</a:t>
            </a:r>
            <a:endParaRPr lang="en-US" dirty="0"/>
          </a:p>
        </p:txBody>
      </p:sp>
    </p:spTree>
    <p:extLst>
      <p:ext uri="{BB962C8B-B14F-4D97-AF65-F5344CB8AC3E}">
        <p14:creationId xmlns:p14="http://schemas.microsoft.com/office/powerpoint/2010/main" val="2861635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Criterion Four</a:t>
            </a:r>
            <a:endParaRPr lang="en-US" dirty="0"/>
          </a:p>
        </p:txBody>
      </p:sp>
      <p:sp>
        <p:nvSpPr>
          <p:cNvPr id="3" name="Content Placeholder 2"/>
          <p:cNvSpPr>
            <a:spLocks noGrp="1"/>
          </p:cNvSpPr>
          <p:nvPr>
            <p:ph idx="1"/>
          </p:nvPr>
        </p:nvSpPr>
        <p:spPr/>
        <p:txBody>
          <a:bodyPr/>
          <a:lstStyle/>
          <a:p>
            <a:r>
              <a:rPr lang="en-US" dirty="0" smtClean="0"/>
              <a:t>Supports the thesis with appropriate interpretations of a </a:t>
            </a:r>
            <a:r>
              <a:rPr lang="en-US" dirty="0" err="1" smtClean="0"/>
              <a:t>mojority</a:t>
            </a:r>
            <a:r>
              <a:rPr lang="en-US" dirty="0" smtClean="0"/>
              <a:t> of the documents- can’t get this point if no credit was given for criterion one or two</a:t>
            </a:r>
            <a:endParaRPr lang="en-US" dirty="0"/>
          </a:p>
        </p:txBody>
      </p:sp>
    </p:spTree>
    <p:extLst>
      <p:ext uri="{BB962C8B-B14F-4D97-AF65-F5344CB8AC3E}">
        <p14:creationId xmlns:p14="http://schemas.microsoft.com/office/powerpoint/2010/main" val="3677220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we’re here today</a:t>
            </a:r>
            <a:endParaRPr lang="en-US" dirty="0"/>
          </a:p>
        </p:txBody>
      </p:sp>
      <p:sp>
        <p:nvSpPr>
          <p:cNvPr id="3" name="Content Placeholder 2"/>
          <p:cNvSpPr>
            <a:spLocks noGrp="1"/>
          </p:cNvSpPr>
          <p:nvPr>
            <p:ph idx="1"/>
          </p:nvPr>
        </p:nvSpPr>
        <p:spPr/>
        <p:txBody>
          <a:bodyPr/>
          <a:lstStyle/>
          <a:p>
            <a:r>
              <a:rPr lang="en-US" dirty="0" smtClean="0"/>
              <a:t>Analyzes point of view or bias in at least three documents</a:t>
            </a:r>
          </a:p>
          <a:p>
            <a:r>
              <a:rPr lang="en-US" dirty="0" smtClean="0"/>
              <a:t>What does analysis mean? Everybody talks about it but nobody explains it.</a:t>
            </a:r>
            <a:endParaRPr lang="en-US" dirty="0"/>
          </a:p>
        </p:txBody>
      </p:sp>
    </p:spTree>
    <p:extLst>
      <p:ext uri="{BB962C8B-B14F-4D97-AF65-F5344CB8AC3E}">
        <p14:creationId xmlns:p14="http://schemas.microsoft.com/office/powerpoint/2010/main" val="2821748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Analysis- Course Skill</a:t>
            </a:r>
            <a:endParaRPr lang="en-US" dirty="0"/>
          </a:p>
        </p:txBody>
      </p:sp>
      <p:sp>
        <p:nvSpPr>
          <p:cNvPr id="3" name="Content Placeholder 2"/>
          <p:cNvSpPr>
            <a:spLocks noGrp="1"/>
          </p:cNvSpPr>
          <p:nvPr>
            <p:ph idx="1"/>
          </p:nvPr>
        </p:nvSpPr>
        <p:spPr/>
        <p:txBody>
          <a:bodyPr>
            <a:normAutofit lnSpcReduction="10000"/>
          </a:bodyPr>
          <a:lstStyle/>
          <a:p>
            <a:pPr marL="571500" indent="-571500">
              <a:defRPr/>
            </a:pPr>
            <a:r>
              <a:rPr lang="en-US" dirty="0"/>
              <a:t>Critical to a high grade on the AP Exam ( and living life in a democratic society such as ours) is the ability to analyze documents</a:t>
            </a:r>
          </a:p>
          <a:p>
            <a:pPr marL="571500" indent="-571500">
              <a:defRPr/>
            </a:pPr>
            <a:r>
              <a:rPr lang="en-US" dirty="0"/>
              <a:t>What is meant by analysis? (AP-Who, what , why, when)-(IB- Origin, Purpose, Value, Limitation)</a:t>
            </a:r>
          </a:p>
          <a:p>
            <a:pPr marL="571500" indent="-571500">
              <a:defRPr/>
            </a:pPr>
            <a:r>
              <a:rPr lang="en-US" dirty="0"/>
              <a:t>How do you indicate you’re about to do some serious analysis? Keep in mind who’s reading your answer.</a:t>
            </a:r>
          </a:p>
          <a:p>
            <a:endParaRPr lang="en-US" dirty="0"/>
          </a:p>
        </p:txBody>
      </p:sp>
    </p:spTree>
    <p:extLst>
      <p:ext uri="{BB962C8B-B14F-4D97-AF65-F5344CB8AC3E}">
        <p14:creationId xmlns:p14="http://schemas.microsoft.com/office/powerpoint/2010/main" val="576077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73</TotalTime>
  <Words>828</Words>
  <Application>Microsoft Office PowerPoint</Application>
  <PresentationFormat>On-screen Show (4:3)</PresentationFormat>
  <Paragraphs>64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Pov and OPVL- Anderson’s and Deer’s classes- 2015</vt:lpstr>
      <vt:lpstr>Always ask- who is telling me this stuff?</vt:lpstr>
      <vt:lpstr>Calculating your AP Score</vt:lpstr>
      <vt:lpstr>AP DBQ Grading Rubric</vt:lpstr>
      <vt:lpstr>Criterion Two</vt:lpstr>
      <vt:lpstr>Criterion Three</vt:lpstr>
      <vt:lpstr>Criterion Four</vt:lpstr>
      <vt:lpstr>Why we’re here today</vt:lpstr>
      <vt:lpstr>About Analysis- Course Skill</vt:lpstr>
      <vt:lpstr>W, w, w, w described-Course Skill</vt:lpstr>
      <vt:lpstr>Practicing the skill 2002 B Exam</vt:lpstr>
      <vt:lpstr>Skill</vt:lpstr>
      <vt:lpstr>Generic Statements to Show POV</vt:lpstr>
      <vt:lpstr>Generic POV Skills</vt:lpstr>
      <vt:lpstr>Let’s try some</vt:lpstr>
      <vt:lpstr>Back to the grading rubric- criterion six</vt:lpstr>
      <vt:lpstr>Break on through to the other side- J. Morrison, Soft Parade, 1967</vt:lpstr>
      <vt:lpstr>Other stuff to do to get ready for the exam?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Pov and OPVL- Anderson’s and Deer’s classes- 2015</dc:title>
  <dc:creator>Tom McGurn</dc:creator>
  <cp:lastModifiedBy>Anderson, Peter</cp:lastModifiedBy>
  <cp:revision>8</cp:revision>
  <dcterms:created xsi:type="dcterms:W3CDTF">2015-04-07T10:27:29Z</dcterms:created>
  <dcterms:modified xsi:type="dcterms:W3CDTF">2015-04-07T12:51:34Z</dcterms:modified>
</cp:coreProperties>
</file>