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7" r:id="rId3"/>
    <p:sldId id="258" r:id="rId4"/>
    <p:sldId id="256" r:id="rId5"/>
    <p:sldId id="259" r:id="rId6"/>
    <p:sldId id="260" r:id="rId7"/>
    <p:sldId id="262" r:id="rId8"/>
    <p:sldId id="263" r:id="rId9"/>
    <p:sldId id="274" r:id="rId10"/>
    <p:sldId id="275" r:id="rId11"/>
    <p:sldId id="276" r:id="rId12"/>
    <p:sldId id="277" r:id="rId13"/>
    <p:sldId id="265" r:id="rId14"/>
    <p:sldId id="264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16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B7D767D-42AC-418F-BD76-8D22FF7206DE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60107CF-86E9-491A-9F15-FF0CB2D0A86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767D-42AC-418F-BD76-8D22FF7206DE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07CF-86E9-491A-9F15-FF0CB2D0A8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767D-42AC-418F-BD76-8D22FF7206DE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07CF-86E9-491A-9F15-FF0CB2D0A86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767D-42AC-418F-BD76-8D22FF7206DE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07CF-86E9-491A-9F15-FF0CB2D0A8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B7D767D-42AC-418F-BD76-8D22FF7206DE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60107CF-86E9-491A-9F15-FF0CB2D0A86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767D-42AC-418F-BD76-8D22FF7206DE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07CF-86E9-491A-9F15-FF0CB2D0A86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767D-42AC-418F-BD76-8D22FF7206DE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07CF-86E9-491A-9F15-FF0CB2D0A86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767D-42AC-418F-BD76-8D22FF7206DE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07CF-86E9-491A-9F15-FF0CB2D0A86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767D-42AC-418F-BD76-8D22FF7206DE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07CF-86E9-491A-9F15-FF0CB2D0A86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767D-42AC-418F-BD76-8D22FF7206DE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07CF-86E9-491A-9F15-FF0CB2D0A8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767D-42AC-418F-BD76-8D22FF7206DE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07CF-86E9-491A-9F15-FF0CB2D0A8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B7D767D-42AC-418F-BD76-8D22FF7206DE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60107CF-86E9-491A-9F15-FF0CB2D0A86C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Review HW with your partner</a:t>
            </a:r>
          </a:p>
          <a:p>
            <a:endParaRPr lang="en-US" dirty="0"/>
          </a:p>
          <a:p>
            <a:r>
              <a:rPr lang="en-US" dirty="0" smtClean="0"/>
              <a:t>You own a pizzeria. You have one oven in your kitchen. You can either make 2 pizzas or 4 calzones at one time. What is your opportunity cost if you make: </a:t>
            </a:r>
          </a:p>
          <a:p>
            <a:pPr lvl="1"/>
            <a:r>
              <a:rPr lang="en-US" dirty="0" smtClean="0"/>
              <a:t>2 pizzas? </a:t>
            </a:r>
          </a:p>
          <a:p>
            <a:pPr lvl="1"/>
            <a:r>
              <a:rPr lang="en-US" dirty="0" smtClean="0"/>
              <a:t>1 pizza? </a:t>
            </a:r>
          </a:p>
          <a:p>
            <a:pPr lvl="1"/>
            <a:r>
              <a:rPr lang="en-US" dirty="0" smtClean="0"/>
              <a:t>4 calzones?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762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Curve…</a:t>
            </a:r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5303837" cy="4849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lowchart: Connector 3"/>
          <p:cNvSpPr/>
          <p:nvPr/>
        </p:nvSpPr>
        <p:spPr>
          <a:xfrm>
            <a:off x="1295400" y="2286000"/>
            <a:ext cx="228600" cy="16971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596277"/>
            <a:ext cx="244475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101" y="3054633"/>
            <a:ext cx="244475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3092" y="3522246"/>
            <a:ext cx="244475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025106"/>
            <a:ext cx="244475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ight Arrow 9"/>
          <p:cNvSpPr/>
          <p:nvPr/>
        </p:nvSpPr>
        <p:spPr>
          <a:xfrm rot="1157920" flipH="1">
            <a:off x="5658177" y="3014692"/>
            <a:ext cx="1058896" cy="4979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2400" y="315291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Milk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763113" y="5908221"/>
            <a:ext cx="1528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Cheese</a:t>
            </a:r>
            <a:endParaRPr lang="en-US" b="1" dirty="0"/>
          </a:p>
        </p:txBody>
      </p:sp>
      <p:sp>
        <p:nvSpPr>
          <p:cNvPr id="9" name="Flowchart: Connector 8"/>
          <p:cNvSpPr/>
          <p:nvPr/>
        </p:nvSpPr>
        <p:spPr>
          <a:xfrm>
            <a:off x="5105400" y="2597433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1320" y="5141913"/>
            <a:ext cx="244475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Freeform 16"/>
          <p:cNvSpPr/>
          <p:nvPr/>
        </p:nvSpPr>
        <p:spPr>
          <a:xfrm>
            <a:off x="1427018" y="2369127"/>
            <a:ext cx="2715491" cy="2840182"/>
          </a:xfrm>
          <a:custGeom>
            <a:avLst/>
            <a:gdLst>
              <a:gd name="connsiteX0" fmla="*/ 0 w 2715491"/>
              <a:gd name="connsiteY0" fmla="*/ 0 h 2840182"/>
              <a:gd name="connsiteX1" fmla="*/ 554182 w 2715491"/>
              <a:gd name="connsiteY1" fmla="*/ 318655 h 2840182"/>
              <a:gd name="connsiteX2" fmla="*/ 554182 w 2715491"/>
              <a:gd name="connsiteY2" fmla="*/ 318655 h 2840182"/>
              <a:gd name="connsiteX3" fmla="*/ 1233055 w 2715491"/>
              <a:gd name="connsiteY3" fmla="*/ 762000 h 2840182"/>
              <a:gd name="connsiteX4" fmla="*/ 1246909 w 2715491"/>
              <a:gd name="connsiteY4" fmla="*/ 762000 h 2840182"/>
              <a:gd name="connsiteX5" fmla="*/ 1995055 w 2715491"/>
              <a:gd name="connsiteY5" fmla="*/ 1274618 h 2840182"/>
              <a:gd name="connsiteX6" fmla="*/ 2369127 w 2715491"/>
              <a:gd name="connsiteY6" fmla="*/ 1759528 h 2840182"/>
              <a:gd name="connsiteX7" fmla="*/ 2715491 w 2715491"/>
              <a:gd name="connsiteY7" fmla="*/ 2840182 h 284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15491" h="2840182">
                <a:moveTo>
                  <a:pt x="0" y="0"/>
                </a:moveTo>
                <a:lnTo>
                  <a:pt x="554182" y="318655"/>
                </a:lnTo>
                <a:lnTo>
                  <a:pt x="554182" y="318655"/>
                </a:lnTo>
                <a:lnTo>
                  <a:pt x="1233055" y="762000"/>
                </a:lnTo>
                <a:cubicBezTo>
                  <a:pt x="1348510" y="835891"/>
                  <a:pt x="1119909" y="676564"/>
                  <a:pt x="1246909" y="762000"/>
                </a:cubicBezTo>
                <a:cubicBezTo>
                  <a:pt x="1373909" y="847436"/>
                  <a:pt x="1808019" y="1108363"/>
                  <a:pt x="1995055" y="1274618"/>
                </a:cubicBezTo>
                <a:cubicBezTo>
                  <a:pt x="2182091" y="1440873"/>
                  <a:pt x="2249054" y="1498601"/>
                  <a:pt x="2369127" y="1759528"/>
                </a:cubicBezTo>
                <a:cubicBezTo>
                  <a:pt x="2489200" y="2020455"/>
                  <a:pt x="2602345" y="2430318"/>
                  <a:pt x="2715491" y="284018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38199" y="1653064"/>
            <a:ext cx="3994226" cy="124253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78627" y="1905000"/>
            <a:ext cx="2113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Opportunity Cost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562600" y="3789218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NOT POSSIBLE!! Only if new technology is introduced or new resources are found!</a:t>
            </a:r>
            <a:endParaRPr 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47539">
            <a:off x="4161822" y="4025106"/>
            <a:ext cx="1073150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417" y="4214019"/>
            <a:ext cx="1073150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062" y="4087019"/>
            <a:ext cx="4762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0502" y="4056677"/>
            <a:ext cx="4762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02075" y="4543425"/>
            <a:ext cx="17827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Efficiency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99328" y="3348791"/>
            <a:ext cx="2202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Underutilization/Inefficiency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7226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Growth</a:t>
            </a:r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5303837" cy="4849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lowchart: Connector 3"/>
          <p:cNvSpPr/>
          <p:nvPr/>
        </p:nvSpPr>
        <p:spPr>
          <a:xfrm>
            <a:off x="1295400" y="2362200"/>
            <a:ext cx="228600" cy="16971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685256"/>
            <a:ext cx="244475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875" y="3148667"/>
            <a:ext cx="244475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3092" y="3551831"/>
            <a:ext cx="244475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056" y="4096087"/>
            <a:ext cx="244475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52400" y="315291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Milk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763113" y="5908221"/>
            <a:ext cx="1528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Cheese</a:t>
            </a:r>
            <a:endParaRPr lang="en-US" b="1" dirty="0"/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7547" y="5200448"/>
            <a:ext cx="244475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Freeform 14"/>
          <p:cNvSpPr/>
          <p:nvPr/>
        </p:nvSpPr>
        <p:spPr>
          <a:xfrm>
            <a:off x="1440873" y="2479964"/>
            <a:ext cx="2743200" cy="2867891"/>
          </a:xfrm>
          <a:custGeom>
            <a:avLst/>
            <a:gdLst>
              <a:gd name="connsiteX0" fmla="*/ 0 w 2743200"/>
              <a:gd name="connsiteY0" fmla="*/ 0 h 2867891"/>
              <a:gd name="connsiteX1" fmla="*/ 512618 w 2743200"/>
              <a:gd name="connsiteY1" fmla="*/ 290945 h 2867891"/>
              <a:gd name="connsiteX2" fmla="*/ 526472 w 2743200"/>
              <a:gd name="connsiteY2" fmla="*/ 318654 h 2867891"/>
              <a:gd name="connsiteX3" fmla="*/ 1316182 w 2743200"/>
              <a:gd name="connsiteY3" fmla="*/ 775854 h 2867891"/>
              <a:gd name="connsiteX4" fmla="*/ 1981200 w 2743200"/>
              <a:gd name="connsiteY4" fmla="*/ 1191491 h 2867891"/>
              <a:gd name="connsiteX5" fmla="*/ 2576945 w 2743200"/>
              <a:gd name="connsiteY5" fmla="*/ 1704109 h 2867891"/>
              <a:gd name="connsiteX6" fmla="*/ 2743200 w 2743200"/>
              <a:gd name="connsiteY6" fmla="*/ 2867891 h 2867891"/>
              <a:gd name="connsiteX7" fmla="*/ 2743200 w 2743200"/>
              <a:gd name="connsiteY7" fmla="*/ 2867891 h 2867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43200" h="2867891">
                <a:moveTo>
                  <a:pt x="0" y="0"/>
                </a:moveTo>
                <a:lnTo>
                  <a:pt x="512618" y="290945"/>
                </a:lnTo>
                <a:cubicBezTo>
                  <a:pt x="600363" y="344054"/>
                  <a:pt x="392545" y="237836"/>
                  <a:pt x="526472" y="318654"/>
                </a:cubicBezTo>
                <a:cubicBezTo>
                  <a:pt x="660399" y="399472"/>
                  <a:pt x="1073727" y="630381"/>
                  <a:pt x="1316182" y="775854"/>
                </a:cubicBezTo>
                <a:cubicBezTo>
                  <a:pt x="1558637" y="921327"/>
                  <a:pt x="1771073" y="1036782"/>
                  <a:pt x="1981200" y="1191491"/>
                </a:cubicBezTo>
                <a:cubicBezTo>
                  <a:pt x="2191327" y="1346200"/>
                  <a:pt x="2449945" y="1424709"/>
                  <a:pt x="2576945" y="1704109"/>
                </a:cubicBezTo>
                <a:cubicBezTo>
                  <a:pt x="2703945" y="1983509"/>
                  <a:pt x="2743200" y="2867891"/>
                  <a:pt x="2743200" y="2867891"/>
                </a:cubicBezTo>
                <a:lnTo>
                  <a:pt x="2743200" y="2867891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3065" y="1732754"/>
            <a:ext cx="3664527" cy="3827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3124200" y="3337580"/>
            <a:ext cx="877093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29200" y="1542004"/>
            <a:ext cx="3657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Economic Growth</a:t>
            </a:r>
            <a:r>
              <a:rPr lang="en-US" sz="2000" b="1" dirty="0" smtClean="0"/>
              <a:t>! When the curve shows an outward movement that means that something happened to increase your production possibilities (ex: new technology or resources)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04397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Decline</a:t>
            </a:r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5303837" cy="4849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lowchart: Connector 3"/>
          <p:cNvSpPr/>
          <p:nvPr/>
        </p:nvSpPr>
        <p:spPr>
          <a:xfrm>
            <a:off x="1295400" y="2362200"/>
            <a:ext cx="228600" cy="16971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685256"/>
            <a:ext cx="244475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875" y="3148667"/>
            <a:ext cx="244475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3092" y="3551831"/>
            <a:ext cx="244475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056" y="4096087"/>
            <a:ext cx="244475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52400" y="315291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Milk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763113" y="5908221"/>
            <a:ext cx="1528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Cheese</a:t>
            </a:r>
            <a:endParaRPr lang="en-US" b="1" dirty="0"/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7547" y="5200448"/>
            <a:ext cx="244475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Freeform 14"/>
          <p:cNvSpPr/>
          <p:nvPr/>
        </p:nvSpPr>
        <p:spPr>
          <a:xfrm>
            <a:off x="1440873" y="2479964"/>
            <a:ext cx="2743200" cy="2867891"/>
          </a:xfrm>
          <a:custGeom>
            <a:avLst/>
            <a:gdLst>
              <a:gd name="connsiteX0" fmla="*/ 0 w 2743200"/>
              <a:gd name="connsiteY0" fmla="*/ 0 h 2867891"/>
              <a:gd name="connsiteX1" fmla="*/ 512618 w 2743200"/>
              <a:gd name="connsiteY1" fmla="*/ 290945 h 2867891"/>
              <a:gd name="connsiteX2" fmla="*/ 526472 w 2743200"/>
              <a:gd name="connsiteY2" fmla="*/ 318654 h 2867891"/>
              <a:gd name="connsiteX3" fmla="*/ 1316182 w 2743200"/>
              <a:gd name="connsiteY3" fmla="*/ 775854 h 2867891"/>
              <a:gd name="connsiteX4" fmla="*/ 1981200 w 2743200"/>
              <a:gd name="connsiteY4" fmla="*/ 1191491 h 2867891"/>
              <a:gd name="connsiteX5" fmla="*/ 2576945 w 2743200"/>
              <a:gd name="connsiteY5" fmla="*/ 1704109 h 2867891"/>
              <a:gd name="connsiteX6" fmla="*/ 2743200 w 2743200"/>
              <a:gd name="connsiteY6" fmla="*/ 2867891 h 2867891"/>
              <a:gd name="connsiteX7" fmla="*/ 2743200 w 2743200"/>
              <a:gd name="connsiteY7" fmla="*/ 2867891 h 2867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43200" h="2867891">
                <a:moveTo>
                  <a:pt x="0" y="0"/>
                </a:moveTo>
                <a:lnTo>
                  <a:pt x="512618" y="290945"/>
                </a:lnTo>
                <a:cubicBezTo>
                  <a:pt x="600363" y="344054"/>
                  <a:pt x="392545" y="237836"/>
                  <a:pt x="526472" y="318654"/>
                </a:cubicBezTo>
                <a:cubicBezTo>
                  <a:pt x="660399" y="399472"/>
                  <a:pt x="1073727" y="630381"/>
                  <a:pt x="1316182" y="775854"/>
                </a:cubicBezTo>
                <a:cubicBezTo>
                  <a:pt x="1558637" y="921327"/>
                  <a:pt x="1771073" y="1036782"/>
                  <a:pt x="1981200" y="1191491"/>
                </a:cubicBezTo>
                <a:cubicBezTo>
                  <a:pt x="2191327" y="1346200"/>
                  <a:pt x="2449945" y="1424709"/>
                  <a:pt x="2576945" y="1704109"/>
                </a:cubicBezTo>
                <a:cubicBezTo>
                  <a:pt x="2703945" y="1983509"/>
                  <a:pt x="2743200" y="2867891"/>
                  <a:pt x="2743200" y="2867891"/>
                </a:cubicBezTo>
                <a:lnTo>
                  <a:pt x="2743200" y="2867891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940" y="3337580"/>
            <a:ext cx="2163806" cy="2259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2389561" y="3665480"/>
            <a:ext cx="643357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29200" y="1542004"/>
            <a:ext cx="3657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Economic Decline</a:t>
            </a:r>
            <a:r>
              <a:rPr lang="en-US" sz="2000" b="1" dirty="0" smtClean="0"/>
              <a:t>! When the curve shows an inward movement that means that something happened to decrease your production possibilities (ex: employees on strike)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63948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You have started  a paper writing business. Write this data down and compose a production possibilities curve: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764952"/>
              </p:ext>
            </p:extLst>
          </p:nvPr>
        </p:nvGraphicFramePr>
        <p:xfrm>
          <a:off x="5486400" y="2133601"/>
          <a:ext cx="3048000" cy="4500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</a:tblGrid>
              <a:tr h="8335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r>
                        <a:rPr lang="en-US" baseline="0" dirty="0" smtClean="0"/>
                        <a:t> page research papers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 page research papers</a:t>
                      </a:r>
                      <a:endParaRPr lang="en-US" dirty="0"/>
                    </a:p>
                  </a:txBody>
                  <a:tcPr/>
                </a:tc>
              </a:tr>
              <a:tr h="512292"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512292"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512292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512292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512292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512292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</a:tr>
              <a:tr h="51229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2514600"/>
            <a:ext cx="457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/>
              <a:t>Label the following: </a:t>
            </a:r>
            <a:r>
              <a:rPr lang="en-US" sz="2800" b="1" dirty="0" smtClean="0"/>
              <a:t>Both Axis, underutilization, efficiency, and impossibility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4572000"/>
            <a:ext cx="502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Draw the curve again and show economic growth (label) and economic decline (label)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85999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 your own, try to answer the questions on the “Production Possibilities Frontier Worksheet”</a:t>
            </a:r>
          </a:p>
          <a:p>
            <a:endParaRPr lang="en-US" dirty="0"/>
          </a:p>
          <a:p>
            <a:r>
              <a:rPr lang="en-US" dirty="0" smtClean="0"/>
              <a:t>FYI: Frontier is the same as curve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23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 flash cards….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good, </a:t>
            </a:r>
            <a:endParaRPr lang="en-US" dirty="0" smtClean="0"/>
          </a:p>
          <a:p>
            <a:r>
              <a:rPr lang="en-US" dirty="0" smtClean="0"/>
              <a:t>service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need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want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producer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distributor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scarcity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shortage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opportunity </a:t>
            </a:r>
            <a:r>
              <a:rPr lang="en-US" dirty="0"/>
              <a:t>cost, </a:t>
            </a:r>
            <a:endParaRPr lang="en-US" dirty="0" smtClean="0"/>
          </a:p>
          <a:p>
            <a:r>
              <a:rPr lang="en-US" dirty="0" smtClean="0"/>
              <a:t>trade-off</a:t>
            </a:r>
            <a:r>
              <a:rPr lang="en-US" dirty="0"/>
              <a:t>, </a:t>
            </a:r>
            <a:r>
              <a:rPr lang="en-US" dirty="0" smtClean="0"/>
              <a:t>and</a:t>
            </a:r>
          </a:p>
          <a:p>
            <a:r>
              <a:rPr lang="en-US" dirty="0" smtClean="0"/>
              <a:t>factors </a:t>
            </a:r>
            <a:r>
              <a:rPr lang="en-US" dirty="0"/>
              <a:t>of production. </a:t>
            </a:r>
          </a:p>
        </p:txBody>
      </p:sp>
    </p:spTree>
    <p:extLst>
      <p:ext uri="{BB962C8B-B14F-4D97-AF65-F5344CB8AC3E}">
        <p14:creationId xmlns:p14="http://schemas.microsoft.com/office/powerpoint/2010/main" val="308007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r>
              <a:rPr lang="en-US" dirty="0" smtClean="0"/>
              <a:t>/Review HW</a:t>
            </a:r>
          </a:p>
          <a:p>
            <a:r>
              <a:rPr lang="en-US" dirty="0" smtClean="0"/>
              <a:t>Review Questions…..</a:t>
            </a:r>
          </a:p>
          <a:p>
            <a:r>
              <a:rPr lang="en-US" dirty="0" smtClean="0"/>
              <a:t>Notes: Production Possibility Curves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13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scarcity? </a:t>
            </a:r>
          </a:p>
          <a:p>
            <a:pPr lvl="1"/>
            <a:r>
              <a:rPr lang="en-US" dirty="0" smtClean="0"/>
              <a:t>Limited resources for unlimited wants</a:t>
            </a:r>
          </a:p>
          <a:p>
            <a:r>
              <a:rPr lang="en-US" dirty="0" smtClean="0"/>
              <a:t>What are the factors of production?</a:t>
            </a:r>
          </a:p>
          <a:p>
            <a:pPr lvl="1"/>
            <a:r>
              <a:rPr lang="en-US" dirty="0" smtClean="0"/>
              <a:t>Land, labor, capital, entrepreneur</a:t>
            </a:r>
          </a:p>
          <a:p>
            <a:r>
              <a:rPr lang="en-US" dirty="0" smtClean="0"/>
              <a:t>What are the three types of capital? </a:t>
            </a:r>
          </a:p>
          <a:p>
            <a:pPr lvl="1"/>
            <a:r>
              <a:rPr lang="en-US" dirty="0" smtClean="0"/>
              <a:t>Physical, human, financial</a:t>
            </a:r>
          </a:p>
          <a:p>
            <a:r>
              <a:rPr lang="en-US" dirty="0" smtClean="0"/>
              <a:t>What is the difference between a trade off and an opportunity cost? </a:t>
            </a:r>
          </a:p>
          <a:p>
            <a:pPr lvl="1"/>
            <a:r>
              <a:rPr lang="en-US" dirty="0" smtClean="0"/>
              <a:t>Trade off: decision; Opportunity cost: what is given up</a:t>
            </a:r>
          </a:p>
        </p:txBody>
      </p:sp>
    </p:spTree>
    <p:extLst>
      <p:ext uri="{BB962C8B-B14F-4D97-AF65-F5344CB8AC3E}">
        <p14:creationId xmlns:p14="http://schemas.microsoft.com/office/powerpoint/2010/main" val="101704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Production Possibilities Curve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03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dots….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809009" y="1219200"/>
            <a:ext cx="2590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All resources are scarce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017818" y="19812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923309" y="2396836"/>
            <a:ext cx="2362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 economist studies the issue of scarcity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035136" y="3352800"/>
            <a:ext cx="3464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123209" y="3893127"/>
            <a:ext cx="3962399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Because everything is scarce, you can’t have everything. You must give stuff up (opportunity cost and trade off)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035136" y="4901045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524000" y="5334000"/>
            <a:ext cx="563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Production possibilities curve helps you to determine the perfect balance between giving up and producing….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09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possibilities curve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219200"/>
            <a:ext cx="5305425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333464"/>
              </p:ext>
            </p:extLst>
          </p:nvPr>
        </p:nvGraphicFramePr>
        <p:xfrm>
          <a:off x="457200" y="1524001"/>
          <a:ext cx="3048000" cy="4762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</a:tblGrid>
              <a:tr h="6803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Gallons</a:t>
                      </a:r>
                      <a:r>
                        <a:rPr lang="en-US" baseline="0" dirty="0" smtClean="0"/>
                        <a:t> of Milk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Blocks of Cheese</a:t>
                      </a:r>
                      <a:endParaRPr lang="en-US" dirty="0"/>
                    </a:p>
                  </a:txBody>
                  <a:tcPr/>
                </a:tc>
              </a:tr>
              <a:tr h="6803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6803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6803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6803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6803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6803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746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the curve show opportunity cost? </a:t>
            </a:r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5303837" cy="4849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lowchart: Connector 3"/>
          <p:cNvSpPr/>
          <p:nvPr/>
        </p:nvSpPr>
        <p:spPr>
          <a:xfrm>
            <a:off x="1295400" y="2362200"/>
            <a:ext cx="228600" cy="16971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685256"/>
            <a:ext cx="244475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875" y="3148667"/>
            <a:ext cx="244475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3092" y="3551831"/>
            <a:ext cx="244475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056" y="4096087"/>
            <a:ext cx="244475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ight Arrow 9"/>
          <p:cNvSpPr/>
          <p:nvPr/>
        </p:nvSpPr>
        <p:spPr>
          <a:xfrm flipH="1">
            <a:off x="3733800" y="3249984"/>
            <a:ext cx="1874837" cy="7926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684837" y="3249984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/>
              <a:t>Maximum efficiency! Be on the curve!</a:t>
            </a:r>
            <a:endParaRPr lang="en-US" sz="20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315291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Milk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763113" y="5908221"/>
            <a:ext cx="1528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Cheese</a:t>
            </a:r>
            <a:endParaRPr lang="en-US" b="1" dirty="0"/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7547" y="5200448"/>
            <a:ext cx="244475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Freeform 14"/>
          <p:cNvSpPr/>
          <p:nvPr/>
        </p:nvSpPr>
        <p:spPr>
          <a:xfrm>
            <a:off x="1440873" y="2479964"/>
            <a:ext cx="2743200" cy="2867891"/>
          </a:xfrm>
          <a:custGeom>
            <a:avLst/>
            <a:gdLst>
              <a:gd name="connsiteX0" fmla="*/ 0 w 2743200"/>
              <a:gd name="connsiteY0" fmla="*/ 0 h 2867891"/>
              <a:gd name="connsiteX1" fmla="*/ 512618 w 2743200"/>
              <a:gd name="connsiteY1" fmla="*/ 290945 h 2867891"/>
              <a:gd name="connsiteX2" fmla="*/ 526472 w 2743200"/>
              <a:gd name="connsiteY2" fmla="*/ 318654 h 2867891"/>
              <a:gd name="connsiteX3" fmla="*/ 1316182 w 2743200"/>
              <a:gd name="connsiteY3" fmla="*/ 775854 h 2867891"/>
              <a:gd name="connsiteX4" fmla="*/ 1981200 w 2743200"/>
              <a:gd name="connsiteY4" fmla="*/ 1191491 h 2867891"/>
              <a:gd name="connsiteX5" fmla="*/ 2576945 w 2743200"/>
              <a:gd name="connsiteY5" fmla="*/ 1704109 h 2867891"/>
              <a:gd name="connsiteX6" fmla="*/ 2743200 w 2743200"/>
              <a:gd name="connsiteY6" fmla="*/ 2867891 h 2867891"/>
              <a:gd name="connsiteX7" fmla="*/ 2743200 w 2743200"/>
              <a:gd name="connsiteY7" fmla="*/ 2867891 h 2867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43200" h="2867891">
                <a:moveTo>
                  <a:pt x="0" y="0"/>
                </a:moveTo>
                <a:lnTo>
                  <a:pt x="512618" y="290945"/>
                </a:lnTo>
                <a:cubicBezTo>
                  <a:pt x="600363" y="344054"/>
                  <a:pt x="392545" y="237836"/>
                  <a:pt x="526472" y="318654"/>
                </a:cubicBezTo>
                <a:cubicBezTo>
                  <a:pt x="660399" y="399472"/>
                  <a:pt x="1073727" y="630381"/>
                  <a:pt x="1316182" y="775854"/>
                </a:cubicBezTo>
                <a:cubicBezTo>
                  <a:pt x="1558637" y="921327"/>
                  <a:pt x="1771073" y="1036782"/>
                  <a:pt x="1981200" y="1191491"/>
                </a:cubicBezTo>
                <a:cubicBezTo>
                  <a:pt x="2191327" y="1346200"/>
                  <a:pt x="2449945" y="1424709"/>
                  <a:pt x="2576945" y="1704109"/>
                </a:cubicBezTo>
                <a:cubicBezTo>
                  <a:pt x="2703945" y="1983509"/>
                  <a:pt x="2743200" y="2867891"/>
                  <a:pt x="2743200" y="2867891"/>
                </a:cubicBezTo>
                <a:lnTo>
                  <a:pt x="2743200" y="2867891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8053" y="3481620"/>
            <a:ext cx="4762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97" y="1722437"/>
            <a:ext cx="4035425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28800" y="1905000"/>
            <a:ext cx="2294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Opportunity Cost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6208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Curve…</a:t>
            </a:r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5303837" cy="4849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lowchart: Connector 3"/>
          <p:cNvSpPr/>
          <p:nvPr/>
        </p:nvSpPr>
        <p:spPr>
          <a:xfrm>
            <a:off x="1295400" y="2286000"/>
            <a:ext cx="228600" cy="16971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596277"/>
            <a:ext cx="244475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101" y="3054633"/>
            <a:ext cx="244475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3092" y="3522246"/>
            <a:ext cx="244475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025106"/>
            <a:ext cx="244475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ight Arrow 9"/>
          <p:cNvSpPr/>
          <p:nvPr/>
        </p:nvSpPr>
        <p:spPr>
          <a:xfrm flipH="1">
            <a:off x="3089921" y="3723259"/>
            <a:ext cx="2105176" cy="7926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2400" y="315291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Milk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763113" y="5908221"/>
            <a:ext cx="1528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Cheese</a:t>
            </a:r>
            <a:endParaRPr lang="en-US" b="1" dirty="0"/>
          </a:p>
        </p:txBody>
      </p:sp>
      <p:sp>
        <p:nvSpPr>
          <p:cNvPr id="9" name="Flowchart: Connector 8"/>
          <p:cNvSpPr/>
          <p:nvPr/>
        </p:nvSpPr>
        <p:spPr>
          <a:xfrm>
            <a:off x="2415738" y="3890962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832425" y="3526353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u="sng" dirty="0" smtClean="0"/>
              <a:t>Underutilization (inefficiency):  </a:t>
            </a:r>
            <a:r>
              <a:rPr lang="en-US" i="1" dirty="0" smtClean="0"/>
              <a:t>Using too few resources. Results in layoffs, recessions, misuse of natural resources, etc…</a:t>
            </a:r>
            <a:endParaRPr lang="en-US" i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1320" y="5141913"/>
            <a:ext cx="244475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Freeform 16"/>
          <p:cNvSpPr/>
          <p:nvPr/>
        </p:nvSpPr>
        <p:spPr>
          <a:xfrm>
            <a:off x="1427018" y="2369127"/>
            <a:ext cx="2715491" cy="2840182"/>
          </a:xfrm>
          <a:custGeom>
            <a:avLst/>
            <a:gdLst>
              <a:gd name="connsiteX0" fmla="*/ 0 w 2715491"/>
              <a:gd name="connsiteY0" fmla="*/ 0 h 2840182"/>
              <a:gd name="connsiteX1" fmla="*/ 554182 w 2715491"/>
              <a:gd name="connsiteY1" fmla="*/ 318655 h 2840182"/>
              <a:gd name="connsiteX2" fmla="*/ 554182 w 2715491"/>
              <a:gd name="connsiteY2" fmla="*/ 318655 h 2840182"/>
              <a:gd name="connsiteX3" fmla="*/ 1233055 w 2715491"/>
              <a:gd name="connsiteY3" fmla="*/ 762000 h 2840182"/>
              <a:gd name="connsiteX4" fmla="*/ 1246909 w 2715491"/>
              <a:gd name="connsiteY4" fmla="*/ 762000 h 2840182"/>
              <a:gd name="connsiteX5" fmla="*/ 1995055 w 2715491"/>
              <a:gd name="connsiteY5" fmla="*/ 1274618 h 2840182"/>
              <a:gd name="connsiteX6" fmla="*/ 2369127 w 2715491"/>
              <a:gd name="connsiteY6" fmla="*/ 1759528 h 2840182"/>
              <a:gd name="connsiteX7" fmla="*/ 2715491 w 2715491"/>
              <a:gd name="connsiteY7" fmla="*/ 2840182 h 284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15491" h="2840182">
                <a:moveTo>
                  <a:pt x="0" y="0"/>
                </a:moveTo>
                <a:lnTo>
                  <a:pt x="554182" y="318655"/>
                </a:lnTo>
                <a:lnTo>
                  <a:pt x="554182" y="318655"/>
                </a:lnTo>
                <a:lnTo>
                  <a:pt x="1233055" y="762000"/>
                </a:lnTo>
                <a:cubicBezTo>
                  <a:pt x="1348510" y="835891"/>
                  <a:pt x="1119909" y="676564"/>
                  <a:pt x="1246909" y="762000"/>
                </a:cubicBezTo>
                <a:cubicBezTo>
                  <a:pt x="1373909" y="847436"/>
                  <a:pt x="1808019" y="1108363"/>
                  <a:pt x="1995055" y="1274618"/>
                </a:cubicBezTo>
                <a:cubicBezTo>
                  <a:pt x="2182091" y="1440873"/>
                  <a:pt x="2249054" y="1498601"/>
                  <a:pt x="2369127" y="1759528"/>
                </a:cubicBezTo>
                <a:cubicBezTo>
                  <a:pt x="2489200" y="2020455"/>
                  <a:pt x="2602345" y="2430318"/>
                  <a:pt x="2715491" y="284018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38199" y="1653064"/>
            <a:ext cx="3994226" cy="124253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78627" y="1905000"/>
            <a:ext cx="2113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Opportunity Cost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9301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Curve…</a:t>
            </a:r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5303837" cy="4849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lowchart: Connector 3"/>
          <p:cNvSpPr/>
          <p:nvPr/>
        </p:nvSpPr>
        <p:spPr>
          <a:xfrm>
            <a:off x="1295400" y="2286000"/>
            <a:ext cx="228600" cy="16971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596277"/>
            <a:ext cx="244475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101" y="3054633"/>
            <a:ext cx="244475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3092" y="3522246"/>
            <a:ext cx="244475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025106"/>
            <a:ext cx="244475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ight Arrow 9"/>
          <p:cNvSpPr/>
          <p:nvPr/>
        </p:nvSpPr>
        <p:spPr>
          <a:xfrm rot="1157920" flipH="1">
            <a:off x="5658177" y="3014692"/>
            <a:ext cx="1058896" cy="4979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2400" y="315291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Milk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763113" y="5908221"/>
            <a:ext cx="1528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Cheese</a:t>
            </a:r>
            <a:endParaRPr lang="en-US" b="1" dirty="0"/>
          </a:p>
        </p:txBody>
      </p:sp>
      <p:sp>
        <p:nvSpPr>
          <p:cNvPr id="9" name="Flowchart: Connector 8"/>
          <p:cNvSpPr/>
          <p:nvPr/>
        </p:nvSpPr>
        <p:spPr>
          <a:xfrm>
            <a:off x="5105400" y="2597433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1320" y="5141913"/>
            <a:ext cx="244475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Freeform 16"/>
          <p:cNvSpPr/>
          <p:nvPr/>
        </p:nvSpPr>
        <p:spPr>
          <a:xfrm>
            <a:off x="1427018" y="2369127"/>
            <a:ext cx="2715491" cy="2840182"/>
          </a:xfrm>
          <a:custGeom>
            <a:avLst/>
            <a:gdLst>
              <a:gd name="connsiteX0" fmla="*/ 0 w 2715491"/>
              <a:gd name="connsiteY0" fmla="*/ 0 h 2840182"/>
              <a:gd name="connsiteX1" fmla="*/ 554182 w 2715491"/>
              <a:gd name="connsiteY1" fmla="*/ 318655 h 2840182"/>
              <a:gd name="connsiteX2" fmla="*/ 554182 w 2715491"/>
              <a:gd name="connsiteY2" fmla="*/ 318655 h 2840182"/>
              <a:gd name="connsiteX3" fmla="*/ 1233055 w 2715491"/>
              <a:gd name="connsiteY3" fmla="*/ 762000 h 2840182"/>
              <a:gd name="connsiteX4" fmla="*/ 1246909 w 2715491"/>
              <a:gd name="connsiteY4" fmla="*/ 762000 h 2840182"/>
              <a:gd name="connsiteX5" fmla="*/ 1995055 w 2715491"/>
              <a:gd name="connsiteY5" fmla="*/ 1274618 h 2840182"/>
              <a:gd name="connsiteX6" fmla="*/ 2369127 w 2715491"/>
              <a:gd name="connsiteY6" fmla="*/ 1759528 h 2840182"/>
              <a:gd name="connsiteX7" fmla="*/ 2715491 w 2715491"/>
              <a:gd name="connsiteY7" fmla="*/ 2840182 h 284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15491" h="2840182">
                <a:moveTo>
                  <a:pt x="0" y="0"/>
                </a:moveTo>
                <a:lnTo>
                  <a:pt x="554182" y="318655"/>
                </a:lnTo>
                <a:lnTo>
                  <a:pt x="554182" y="318655"/>
                </a:lnTo>
                <a:lnTo>
                  <a:pt x="1233055" y="762000"/>
                </a:lnTo>
                <a:cubicBezTo>
                  <a:pt x="1348510" y="835891"/>
                  <a:pt x="1119909" y="676564"/>
                  <a:pt x="1246909" y="762000"/>
                </a:cubicBezTo>
                <a:cubicBezTo>
                  <a:pt x="1373909" y="847436"/>
                  <a:pt x="1808019" y="1108363"/>
                  <a:pt x="1995055" y="1274618"/>
                </a:cubicBezTo>
                <a:cubicBezTo>
                  <a:pt x="2182091" y="1440873"/>
                  <a:pt x="2249054" y="1498601"/>
                  <a:pt x="2369127" y="1759528"/>
                </a:cubicBezTo>
                <a:cubicBezTo>
                  <a:pt x="2489200" y="2020455"/>
                  <a:pt x="2602345" y="2430318"/>
                  <a:pt x="2715491" y="284018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38199" y="1653064"/>
            <a:ext cx="3994226" cy="124253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78627" y="1905000"/>
            <a:ext cx="2113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Opportunity Cost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562600" y="3789218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NOT POSSIBLE</a:t>
            </a:r>
            <a:r>
              <a:rPr lang="en-US" b="1" dirty="0" smtClean="0"/>
              <a:t>!! Only if new </a:t>
            </a:r>
            <a:r>
              <a:rPr lang="en-US" b="1" u="sng" dirty="0" smtClean="0"/>
              <a:t>technology is introduced </a:t>
            </a:r>
            <a:r>
              <a:rPr lang="en-US" b="1" dirty="0" smtClean="0"/>
              <a:t>or </a:t>
            </a:r>
            <a:r>
              <a:rPr lang="en-US" b="1" u="sng" dirty="0" smtClean="0"/>
              <a:t>new resources </a:t>
            </a:r>
            <a:r>
              <a:rPr lang="en-US" b="1" dirty="0" smtClean="0"/>
              <a:t>are found!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9899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1213</TotalTime>
  <Words>485</Words>
  <Application>Microsoft Office PowerPoint</Application>
  <PresentationFormat>On-screen Show (4:3)</PresentationFormat>
  <Paragraphs>107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Origin</vt:lpstr>
      <vt:lpstr>Bellringer</vt:lpstr>
      <vt:lpstr>Agenda</vt:lpstr>
      <vt:lpstr>Review</vt:lpstr>
      <vt:lpstr>Production Possibilities Curve</vt:lpstr>
      <vt:lpstr>Connecting dots….</vt:lpstr>
      <vt:lpstr>Production possibilities curve</vt:lpstr>
      <vt:lpstr>How does the curve show opportunity cost? </vt:lpstr>
      <vt:lpstr>The Curve…</vt:lpstr>
      <vt:lpstr>The Curve…</vt:lpstr>
      <vt:lpstr>The Curve…</vt:lpstr>
      <vt:lpstr>Economic Growth</vt:lpstr>
      <vt:lpstr>Economic Decline</vt:lpstr>
      <vt:lpstr>Practice</vt:lpstr>
      <vt:lpstr>Practice</vt:lpstr>
      <vt:lpstr>Vocab flash cards….</vt:lpstr>
    </vt:vector>
  </TitlesOfParts>
  <Company>SCRIC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Target: Production Possibilities Curve</dc:title>
  <dc:creator>Administrator</dc:creator>
  <cp:lastModifiedBy>Anderson, Peter</cp:lastModifiedBy>
  <cp:revision>25</cp:revision>
  <dcterms:created xsi:type="dcterms:W3CDTF">2013-06-19T16:21:17Z</dcterms:created>
  <dcterms:modified xsi:type="dcterms:W3CDTF">2016-09-13T13:23:37Z</dcterms:modified>
</cp:coreProperties>
</file>