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7" r:id="rId30"/>
    <p:sldId id="286" r:id="rId31"/>
    <p:sldId id="288" r:id="rId32"/>
    <p:sldId id="290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302" r:id="rId42"/>
    <p:sldId id="298" r:id="rId43"/>
    <p:sldId id="299" r:id="rId44"/>
    <p:sldId id="303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780C57-53AE-45BB-B75D-4EFD01EA13B6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12E309-C31E-4051-8863-B180627D5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1: The Economic Way of Thinking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Factors of Production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-the economic resources needed to produce goods and services</a:t>
            </a:r>
          </a:p>
        </p:txBody>
      </p:sp>
      <p:pic>
        <p:nvPicPr>
          <p:cNvPr id="3074" name="Picture 2" descr="C:\Documents and Settings\JSaboe\Local Settings\Temporary Internet Files\Content.IE5\A3O920U2\MCBD20047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429000"/>
            <a:ext cx="2468578" cy="2453489"/>
          </a:xfrm>
          <a:prstGeom prst="rect">
            <a:avLst/>
          </a:prstGeom>
          <a:noFill/>
        </p:spPr>
      </p:pic>
      <p:pic>
        <p:nvPicPr>
          <p:cNvPr id="3075" name="Picture 3" descr="C:\Documents and Settings\JSaboe\Local Settings\Temporary Internet Files\Content.IE5\9YSMW0G9\MCBD20023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257800"/>
            <a:ext cx="2557604" cy="1282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Factor 1: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Includes all natural resources found on or under the ground that are used to produce goods and services</a:t>
            </a:r>
          </a:p>
          <a:p>
            <a:endParaRPr lang="en-US" dirty="0"/>
          </a:p>
        </p:txBody>
      </p:sp>
      <p:pic>
        <p:nvPicPr>
          <p:cNvPr id="7" name="Content Placeholder 6" descr="land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2209800"/>
            <a:ext cx="4301829" cy="283459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Factor 2:</a:t>
            </a:r>
          </a:p>
        </p:txBody>
      </p:sp>
      <p:pic>
        <p:nvPicPr>
          <p:cNvPr id="5" name="Content Placeholder 4" descr="labo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25" y="2275681"/>
            <a:ext cx="2952750" cy="36195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is all the human time, effort, and talent that goes in to the making of products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all the resources made and used by people to produce and distribute goods and services</a:t>
            </a:r>
          </a:p>
          <a:p>
            <a:pPr lvl="1"/>
            <a:r>
              <a:rPr lang="en-US" dirty="0"/>
              <a:t>ex. – </a:t>
            </a:r>
          </a:p>
          <a:p>
            <a:r>
              <a:rPr lang="en-US" dirty="0"/>
              <a:t>human capital – </a:t>
            </a:r>
          </a:p>
          <a:p>
            <a:pPr lvl="1"/>
            <a:r>
              <a:rPr lang="en-US" dirty="0"/>
              <a:t>ex. – college, job training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JSaboe\Local Settings\Temporary Internet Files\Content.IE5\DTHZXZ4R\MCj04398280000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5900" y="2713831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4: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Is the combination of vision, skills, ingenuity, and willingness to take risks that is needed to create and run new businesses</a:t>
            </a:r>
          </a:p>
          <a:p>
            <a:pPr lvl="1"/>
            <a:r>
              <a:rPr lang="en-US" dirty="0"/>
              <a:t>most entrepreneurs are innovators</a:t>
            </a:r>
          </a:p>
          <a:p>
            <a:pPr lvl="1"/>
            <a:r>
              <a:rPr lang="en-US" dirty="0"/>
              <a:t>try to anticipate and meet needs of consumers in new ways</a:t>
            </a:r>
          </a:p>
          <a:p>
            <a:pPr lvl="1"/>
            <a:r>
              <a:rPr lang="en-US" dirty="0"/>
              <a:t>new product, method of production, way of marketing or distributing</a:t>
            </a:r>
          </a:p>
          <a:p>
            <a:r>
              <a:rPr lang="en-US" dirty="0"/>
              <a:t>Are also risk takers – risk time, energy, creativity, money in hope for profit</a:t>
            </a:r>
          </a:p>
        </p:txBody>
      </p:sp>
      <p:pic>
        <p:nvPicPr>
          <p:cNvPr id="2050" name="Picture 2" descr="C:\Documents and Settings\JSaboe\Local Settings\Temporary Internet Files\Content.IE5\9YSMW0G9\MPj0387782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956" y="2256631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Sec. 2: Economic Choice Today: Opportunity Cost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Making Choices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276600"/>
            <a:ext cx="8022336" cy="3581400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-What shapes the economic choices?</a:t>
            </a:r>
          </a:p>
          <a:p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	-incentive – </a:t>
            </a:r>
          </a:p>
          <a:p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	-utility – </a:t>
            </a:r>
          </a:p>
          <a:p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	-“economize” – consider both incentive and utility – </a:t>
            </a:r>
          </a:p>
          <a:p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		-make decisions according to what you believe 		is the best combination of costs and benefits</a:t>
            </a:r>
          </a:p>
          <a:p>
            <a:endParaRPr lang="en-US" dirty="0"/>
          </a:p>
        </p:txBody>
      </p:sp>
      <p:pic>
        <p:nvPicPr>
          <p:cNvPr id="8194" name="Picture 2" descr="C:\Documents and Settings\JSaboe\Local Settings\Temporary Internet Files\Content.IE5\9CANNTJQ\MPj043849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914400"/>
            <a:ext cx="1584960" cy="2093343"/>
          </a:xfrm>
          <a:prstGeom prst="rect">
            <a:avLst/>
          </a:prstGeom>
          <a:noFill/>
        </p:spPr>
      </p:pic>
      <p:pic>
        <p:nvPicPr>
          <p:cNvPr id="8195" name="Picture 3" descr="C:\Documents and Settings\JSaboe\Local Settings\Temporary Internet Files\Content.IE5\Z94V31XM\MPj043876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66800"/>
            <a:ext cx="265684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 1: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Choices are shaped by incentive, expected utility, and the desire to economize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Costs vs. benefits – looking for best mix of costs and benefits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Making decisions – guided by self-interest – looking for ways to maximize utility 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Factor 2: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Every choice involves costs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Money, time, or something else of value</a:t>
            </a:r>
          </a:p>
          <a:p>
            <a:endParaRPr lang="en-US" dirty="0"/>
          </a:p>
        </p:txBody>
      </p:sp>
      <p:pic>
        <p:nvPicPr>
          <p:cNvPr id="9218" name="Picture 2" descr="C:\Documents and Settings\JSaboe\Local Settings\Temporary Internet Files\Content.IE5\6Q911NL5\MPj043944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91000"/>
            <a:ext cx="3276600" cy="2181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Trade-Offs and Opportunity Costs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276600"/>
            <a:ext cx="8022336" cy="2438400"/>
          </a:xfrm>
        </p:spPr>
        <p:txBody>
          <a:bodyPr/>
          <a:lstStyle/>
          <a:p>
            <a:pPr algn="ctr"/>
            <a:r>
              <a:rPr lang="en-US" sz="3200" dirty="0"/>
              <a:t>Trade-offs – </a:t>
            </a:r>
          </a:p>
          <a:p>
            <a:endParaRPr lang="en-US" dirty="0"/>
          </a:p>
        </p:txBody>
      </p:sp>
      <p:pic>
        <p:nvPicPr>
          <p:cNvPr id="11266" name="Picture 2" descr="C:\Documents and Settings\JSaboe\Local Settings\Temporary Internet Files\Content.IE5\2G0F0MTD\MCBD20157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419600"/>
            <a:ext cx="3352800" cy="2178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*choice – semester long course at university vs. 6 week course at high school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selects 6 week course, less credits, but gets summer vacation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2: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Opportunity cost – </a:t>
            </a:r>
          </a:p>
          <a:p>
            <a:r>
              <a:rPr lang="en-US" dirty="0"/>
              <a:t>Alternative over another</a:t>
            </a:r>
          </a:p>
          <a:p>
            <a:r>
              <a:rPr lang="en-US" dirty="0"/>
              <a:t>*choice – work for year vs. work for 6 months and travel for months</a:t>
            </a:r>
          </a:p>
          <a:p>
            <a:r>
              <a:rPr lang="en-US" dirty="0"/>
              <a:t>Selects work for 6 months and travel for 6 months – less income, but visits friends</a:t>
            </a:r>
          </a:p>
          <a:p>
            <a:endParaRPr lang="en-US" dirty="0"/>
          </a:p>
        </p:txBody>
      </p:sp>
      <p:pic>
        <p:nvPicPr>
          <p:cNvPr id="10242" name="Picture 2" descr="C:\Documents and Settings\JSaboe\Local Settings\Temporary Internet Files\Content.IE5\DTHZXZ4R\MCj043527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105400"/>
            <a:ext cx="20320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Sec. 1: Scarcity: The Basic Economic Problem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Analyzing Choices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124200"/>
            <a:ext cx="8022336" cy="34290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sz="2800" dirty="0"/>
              <a:t>-cost-benefits analysis –</a:t>
            </a:r>
          </a:p>
          <a:p>
            <a:endParaRPr lang="en-US" sz="2800" dirty="0"/>
          </a:p>
          <a:p>
            <a:r>
              <a:rPr lang="en-US" sz="2800" dirty="0"/>
              <a:t>	-useful tool for individuals, businesses and govt. when to evaluate relative worth of </a:t>
            </a:r>
          </a:p>
          <a:p>
            <a:r>
              <a:rPr lang="en-US" sz="2800" dirty="0"/>
              <a:t>economic choices</a:t>
            </a:r>
          </a:p>
          <a:p>
            <a:endParaRPr lang="en-US" sz="2800" dirty="0"/>
          </a:p>
        </p:txBody>
      </p:sp>
      <p:pic>
        <p:nvPicPr>
          <p:cNvPr id="12290" name="Picture 2" descr="C:\Documents and Settings\JSaboe\Local Settings\Temporary Internet Files\Content.IE5\8FUY0665\MCPE0163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838200"/>
            <a:ext cx="2346357" cy="2244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Example: Max’s Decision-Making Grid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of cost-benefit analysis is 	decision-making grid</a:t>
            </a:r>
          </a:p>
          <a:p>
            <a:r>
              <a:rPr lang="en-US" dirty="0"/>
              <a:t>shows what you get and what you give up 	when you make choices</a:t>
            </a:r>
          </a:p>
          <a:p>
            <a:r>
              <a:rPr lang="en-US" dirty="0"/>
              <a:t>costs and benefits change over time, as do 	goals and circumstances</a:t>
            </a:r>
          </a:p>
          <a:p>
            <a:r>
              <a:rPr lang="en-US" dirty="0"/>
              <a:t>changes influence decisions people make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Example: Marginal Costs and Benefits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marginal costs – </a:t>
            </a:r>
          </a:p>
          <a:p>
            <a:r>
              <a:rPr lang="en-US" dirty="0"/>
              <a:t>marginal benefit – </a:t>
            </a:r>
          </a:p>
          <a:p>
            <a:r>
              <a:rPr lang="en-US" dirty="0"/>
              <a:t>analysis is central to study of economics</a:t>
            </a:r>
          </a:p>
          <a:p>
            <a:pPr lvl="1"/>
            <a:r>
              <a:rPr lang="en-US" dirty="0"/>
              <a:t>helps explain the decisions consumers, 	producers, and govt. make as they try to 	meet their unlimited wants with limited resources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Sec. 3: Analyzing Production Possibilities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Documents and Settings\JSaboe\Local Settings\Temporary Internet Files\Content.IE5\59HA90P5\MCBS00561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667000"/>
            <a:ext cx="4582562" cy="3363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Graphing the Possibilities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models –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Production Possibilities Curve(PPC) – a graph used to illustrate the impact of scarcity on an economy by showing the maximum number of goods or services that can be produced using limited resources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PPC assumptions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Resources are fixed – no way to increase the availability of land, labor, capital and entrepreneurship</a:t>
            </a:r>
          </a:p>
          <a:p>
            <a:pPr lvl="0"/>
            <a:r>
              <a:rPr lang="en-US" dirty="0"/>
              <a:t>All resources are fully employed – there is no waste of any of the factors of production</a:t>
            </a:r>
          </a:p>
          <a:p>
            <a:pPr lvl="0"/>
            <a:r>
              <a:rPr lang="en-US" dirty="0"/>
              <a:t>Only two things can be produced – assumption simplifies the situation and suits the graphic format – one variable on each axis</a:t>
            </a:r>
          </a:p>
          <a:p>
            <a:pPr lvl="0"/>
            <a:r>
              <a:rPr lang="en-US" dirty="0"/>
              <a:t>Technology is fixed – no technological breakthroughs to improve methods of production</a:t>
            </a:r>
          </a:p>
          <a:p>
            <a:r>
              <a:rPr lang="en-US" dirty="0"/>
              <a:t>-Curve represents border or frontier between what is and what is not possible to produce</a:t>
            </a:r>
          </a:p>
          <a:p>
            <a:pPr lvl="1">
              <a:buNone/>
            </a:pPr>
            <a:r>
              <a:rPr lang="en-US" dirty="0"/>
              <a:t>	also called a Production Possibilities Frontier</a:t>
            </a:r>
          </a:p>
          <a:p>
            <a:pPr lvl="2">
              <a:buNone/>
            </a:pPr>
            <a:r>
              <a:rPr lang="en-US" dirty="0"/>
              <a:t>useful for bus. &amp; govt., but can be used by individual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Production Possibilities Curve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1.3 – 5 production possibilities for 	loaves of bread and bran muffins</a:t>
            </a:r>
          </a:p>
          <a:p>
            <a:r>
              <a:rPr lang="en-US" dirty="0"/>
              <a:t>Figure 1.4 – graph plotted from data in table – 	line is the PPC</a:t>
            </a:r>
          </a:p>
          <a:p>
            <a:pPr lvl="1"/>
            <a:r>
              <a:rPr lang="en-US" dirty="0"/>
              <a:t>points represent maximum of one product relative to the other</a:t>
            </a:r>
          </a:p>
          <a:p>
            <a:pPr lvl="1"/>
            <a:r>
              <a:rPr lang="en-US" dirty="0"/>
              <a:t>also shows opportunity cost of one product compared to the other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We Learn From PPCs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economy operates according to simplified 	assumptions of PPC</a:t>
            </a:r>
          </a:p>
          <a:p>
            <a:pPr lvl="1"/>
            <a:r>
              <a:rPr lang="en-US" dirty="0"/>
              <a:t>but it spotlights concepts that work in the real world of scarce resources</a:t>
            </a:r>
          </a:p>
          <a:p>
            <a:r>
              <a:rPr lang="en-US" dirty="0"/>
              <a:t>Efficiency –</a:t>
            </a:r>
          </a:p>
          <a:p>
            <a:r>
              <a:rPr lang="en-US" dirty="0"/>
              <a:t>Underutilization –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37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Example: Efficiency and Underutilization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1.5 – guns vs. butter – military vs. 	consumer production</a:t>
            </a:r>
          </a:p>
          <a:p>
            <a:pPr lvl="1"/>
            <a:r>
              <a:rPr lang="en-US" dirty="0"/>
              <a:t>each point the on curve shows different combination of each, and each represents efficiency</a:t>
            </a:r>
          </a:p>
          <a:p>
            <a:pPr lvl="1"/>
            <a:r>
              <a:rPr lang="en-US" dirty="0"/>
              <a:t>each point inside the curve is underutilization, and points outside the curve are impossible because resources are fixed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Law of Increasing Opportunity Costs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276600"/>
            <a:ext cx="8022336" cy="320040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Scarcity?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Wants – </a:t>
            </a:r>
          </a:p>
          <a:p>
            <a:r>
              <a:rPr lang="en-US" dirty="0"/>
              <a:t>Needs –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People always want more, no matter what they have</a:t>
            </a:r>
          </a:p>
          <a:p>
            <a:pPr lvl="1"/>
            <a:r>
              <a:rPr lang="en-US" dirty="0"/>
              <a:t>wants are unlimited, but resources to fill are limited</a:t>
            </a:r>
          </a:p>
          <a:p>
            <a:r>
              <a:rPr lang="en-US" dirty="0"/>
              <a:t>Scarcity – </a:t>
            </a:r>
          </a:p>
          <a:p>
            <a:pPr lvl="1"/>
            <a:r>
              <a:rPr lang="en-US" dirty="0"/>
              <a:t>not a temporary shortage, it is a problem facing individuals, businesses, govt., society</a:t>
            </a:r>
          </a:p>
          <a:p>
            <a:r>
              <a:rPr lang="en-US" dirty="0"/>
              <a:t>Science to study it is called economics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Example: Increasing Opportunity Costs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Figure 1.5 – switching from guns to butter or 	butter to guns</a:t>
            </a:r>
          </a:p>
          <a:p>
            <a:pPr lvl="1"/>
            <a:r>
              <a:rPr lang="en-US" dirty="0"/>
              <a:t>each additional unit costs more to make than the last, explains bow shape of curve</a:t>
            </a:r>
          </a:p>
          <a:p>
            <a:pPr lvl="1"/>
            <a:r>
              <a:rPr lang="en-US" dirty="0"/>
              <a:t>reason – making one is different from making the other – new machines, factories, and retrain Workers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3150" y="596011"/>
            <a:ext cx="2519698" cy="4689729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6" name="Picture 2" descr="C:\Documents and Settings\JSaboe\Local Settings\Temporary Internet Files\Content.IE5\A3O920U2\MCj029356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0"/>
            <a:ext cx="2441575" cy="1795277"/>
          </a:xfrm>
          <a:prstGeom prst="rect">
            <a:avLst/>
          </a:prstGeom>
          <a:noFill/>
        </p:spPr>
      </p:pic>
      <p:pic>
        <p:nvPicPr>
          <p:cNvPr id="1027" name="Picture 3" descr="C:\Documents and Settings\JSaboe\Local Settings\Temporary Internet Files\Content.IE5\0N7V8REM\MCj032664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267200"/>
            <a:ext cx="3578654" cy="2046287"/>
          </a:xfrm>
          <a:prstGeom prst="rect">
            <a:avLst/>
          </a:prstGeom>
          <a:noFill/>
        </p:spPr>
      </p:pic>
      <p:sp>
        <p:nvSpPr>
          <p:cNvPr id="7" name="Up-Down Arrow 6"/>
          <p:cNvSpPr/>
          <p:nvPr/>
        </p:nvSpPr>
        <p:spPr>
          <a:xfrm>
            <a:off x="6248400" y="3505200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Changing Production Possibilities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PPC represents present PP if resources are fixed, but that usually changes over time</a:t>
            </a:r>
          </a:p>
          <a:p>
            <a:pPr lvl="1"/>
            <a:r>
              <a:rPr lang="en-US" dirty="0"/>
              <a:t>additional resources means new PP and the PPC moves outward 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Example: A Shift in the PPC</a:t>
            </a:r>
          </a:p>
          <a:p>
            <a:pPr>
              <a:buNone/>
            </a:pPr>
            <a:r>
              <a:rPr lang="en-US" dirty="0"/>
              <a:t>	in the 1700s the US occupied only a small area along the Atlantic</a:t>
            </a:r>
          </a:p>
          <a:p>
            <a:pPr lvl="1"/>
            <a:r>
              <a:rPr lang="en-US" dirty="0"/>
              <a:t>100 yrs. Later, it expanded to the Pacific – meaning the addition of resources, in addition to the added immigrants means additional labor</a:t>
            </a:r>
          </a:p>
          <a:p>
            <a:pPr lvl="1"/>
            <a:r>
              <a:rPr lang="en-US" dirty="0"/>
              <a:t>this is shown on the PPC as a shift of the curve outward – this is called economic growth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Sec. 4: The Economist’s Toolbox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9" name="Picture 3" descr="C:\Documents and Settings\JSaboe\Local Settings\Temporary Internet Files\Content.IE5\3PWM9B12\MCj029783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895600"/>
            <a:ext cx="2189683" cy="1617634"/>
          </a:xfrm>
          <a:prstGeom prst="rect">
            <a:avLst/>
          </a:prstGeom>
          <a:noFill/>
        </p:spPr>
      </p:pic>
      <p:pic>
        <p:nvPicPr>
          <p:cNvPr id="14340" name="Picture 4" descr="C:\Documents and Settings\JSaboe\Local Settings\Temporary Internet Files\Content.IE5\7P8ON6DB\MCj023776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05200"/>
            <a:ext cx="1502875" cy="1531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Working with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Economics is something that everyone knows 	and works with everyday</a:t>
            </a:r>
          </a:p>
          <a:p>
            <a:r>
              <a:rPr lang="en-US" dirty="0"/>
              <a:t>Economists study this to figure out why some 	nations are rich or poor and why 	consumers want one product while others 	want another product </a:t>
            </a:r>
          </a:p>
          <a:p>
            <a:r>
              <a:rPr lang="en-US" dirty="0"/>
              <a:t>Statistics – </a:t>
            </a:r>
          </a:p>
        </p:txBody>
      </p:sp>
      <p:pic>
        <p:nvPicPr>
          <p:cNvPr id="15362" name="Picture 2" descr="C:\Documents and Settings\JSaboe\Local Settings\Temporary Internet Files\Content.IE5\59HA90P5\MCj029053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"/>
            <a:ext cx="1826537" cy="1770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Using Economic Models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are based on assumptions and are simplified because they are based on a limited number of variables</a:t>
            </a:r>
          </a:p>
          <a:p>
            <a:pPr lvl="1"/>
            <a:r>
              <a:rPr lang="en-US" dirty="0"/>
              <a:t>models expressed in words, graphs or equations</a:t>
            </a:r>
          </a:p>
          <a:p>
            <a:pPr lvl="1"/>
            <a:r>
              <a:rPr lang="en-US" dirty="0"/>
              <a:t>explain why things are as they are, help predict future economic activity</a:t>
            </a:r>
          </a:p>
        </p:txBody>
      </p:sp>
      <p:pic>
        <p:nvPicPr>
          <p:cNvPr id="16386" name="Picture 2" descr="C:\Documents and Settings\JSaboe\Local Settings\Temporary Internet Files\Content.IE5\K8ADBU54\MCj035187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724400"/>
            <a:ext cx="1813711" cy="1511929"/>
          </a:xfrm>
          <a:prstGeom prst="rect">
            <a:avLst/>
          </a:prstGeom>
          <a:noFill/>
        </p:spPr>
      </p:pic>
      <p:pic>
        <p:nvPicPr>
          <p:cNvPr id="16387" name="Picture 3" descr="C:\Documents and Settings\JSaboe\Local Settings\Temporary Internet Files\Content.IE5\RJ0RTF7S\MCj014948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343400"/>
            <a:ext cx="1780515" cy="2281473"/>
          </a:xfrm>
          <a:prstGeom prst="rect">
            <a:avLst/>
          </a:prstGeom>
          <a:noFill/>
        </p:spPr>
      </p:pic>
      <p:pic>
        <p:nvPicPr>
          <p:cNvPr id="16388" name="Picture 4" descr="C:\Documents and Settings\JSaboe\Local Settings\Temporary Internet Files\Content.IE5\6Q911NL5\MCj033592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805585"/>
            <a:ext cx="3352800" cy="2052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Using Charts and Tables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for trends, connections and other 	interesting relationships</a:t>
            </a:r>
          </a:p>
          <a:p>
            <a:r>
              <a:rPr lang="en-US" dirty="0"/>
              <a:t>Showing numbers in relation to other 	numbers can reveal patterns in the data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7410" name="Picture 2" descr="C:\Documents and Settings\JSaboe\Local Settings\Temporary Internet Files\Content.IE5\9CANNTJQ\MCj034009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19600"/>
            <a:ext cx="1748943" cy="1748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Using Graphs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Graphs are used to ID trends in statistics</a:t>
            </a:r>
          </a:p>
          <a:p>
            <a:r>
              <a:rPr lang="en-US" dirty="0"/>
              <a:t>Line graph – useful for showing changes over time</a:t>
            </a:r>
          </a:p>
          <a:p>
            <a:r>
              <a:rPr lang="en-US" dirty="0"/>
              <a:t>Line graphs use 2 sets of numbers or variables – one on horizontal  and one on vertical axis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numbers of what is being used are plotted on the graph and connected to form a line</a:t>
            </a:r>
          </a:p>
          <a:p>
            <a:pPr lvl="1"/>
            <a:r>
              <a:rPr lang="en-US" dirty="0"/>
              <a:t>upward slope – upward trend</a:t>
            </a:r>
          </a:p>
          <a:p>
            <a:pPr lvl="1"/>
            <a:r>
              <a:rPr lang="en-US" dirty="0"/>
              <a:t>downward slope – downward trend</a:t>
            </a:r>
          </a:p>
          <a:p>
            <a:pPr lvl="1"/>
            <a:r>
              <a:rPr lang="en-US" dirty="0"/>
              <a:t>straight line – same slope</a:t>
            </a:r>
          </a:p>
          <a:p>
            <a:pPr lvl="1"/>
            <a:r>
              <a:rPr lang="en-US" dirty="0"/>
              <a:t>curved line – varied slope</a:t>
            </a:r>
          </a:p>
          <a:p>
            <a:endParaRPr lang="en-US" dirty="0"/>
          </a:p>
        </p:txBody>
      </p:sp>
      <p:pic>
        <p:nvPicPr>
          <p:cNvPr id="18434" name="Picture 2" descr="C:\Documents and Settings\JSaboe\Local Settings\Temporary Internet Files\Content.IE5\QF7PAS4O\MCj015700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864608"/>
            <a:ext cx="1967789" cy="1993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Bar Graph – useful for comparisons</a:t>
            </a:r>
          </a:p>
          <a:p>
            <a:pPr lvl="1"/>
            <a:r>
              <a:rPr lang="en-US" dirty="0"/>
              <a:t>vividly shows changes in data</a:t>
            </a:r>
          </a:p>
          <a:p>
            <a:r>
              <a:rPr lang="en-US" dirty="0"/>
              <a:t>Pie Graph – </a:t>
            </a:r>
          </a:p>
          <a:p>
            <a:pPr lvl="1"/>
            <a:r>
              <a:rPr lang="en-US" dirty="0"/>
              <a:t>slices drawn in proportion to the number they represent</a:t>
            </a:r>
          </a:p>
          <a:p>
            <a:endParaRPr lang="en-US" dirty="0"/>
          </a:p>
        </p:txBody>
      </p:sp>
      <p:pic>
        <p:nvPicPr>
          <p:cNvPr id="19458" name="Picture 2" descr="C:\Documents and Settings\JSaboe\Local Settings\Temporary Internet Files\Content.IE5\DTHZXZ4R\MCj020559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1482242" cy="1793138"/>
          </a:xfrm>
          <a:prstGeom prst="rect">
            <a:avLst/>
          </a:prstGeom>
          <a:noFill/>
        </p:spPr>
      </p:pic>
      <p:pic>
        <p:nvPicPr>
          <p:cNvPr id="19459" name="Picture 3" descr="C:\Documents and Settings\JSaboe\Local Settings\Temporary Internet Files\Content.IE5\A3O920U2\MCj04316260000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9624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013192" cy="11765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Microeconomics &amp; Macroeconomics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8022336" cy="3733800"/>
          </a:xfrm>
        </p:spPr>
        <p:txBody>
          <a:bodyPr/>
          <a:lstStyle/>
          <a:p>
            <a:r>
              <a:rPr lang="en-US" sz="2800" dirty="0"/>
              <a:t>-Microeconomics – </a:t>
            </a:r>
          </a:p>
          <a:p>
            <a:r>
              <a:rPr lang="en-US" sz="2800" dirty="0"/>
              <a:t>-Macroeconomics – is the study of the behavior of the economy as a whole and involves topics such as inflation, unemployment, aggregate demand, and aggregate supply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Microeconomics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 – “Small”</a:t>
            </a:r>
          </a:p>
          <a:p>
            <a:pPr lvl="1"/>
            <a:r>
              <a:rPr lang="en-US" dirty="0"/>
              <a:t>examines specific, individuals elements in the economy</a:t>
            </a:r>
          </a:p>
          <a:p>
            <a:pPr lvl="1"/>
            <a:r>
              <a:rPr lang="en-US" dirty="0"/>
              <a:t>prices, costs, profits, competition, </a:t>
            </a:r>
            <a:r>
              <a:rPr lang="en-US" u="sng" dirty="0"/>
              <a:t>behavior of consumers and producers</a:t>
            </a:r>
          </a:p>
          <a:p>
            <a:pPr lvl="1"/>
            <a:r>
              <a:rPr lang="en-US" dirty="0"/>
              <a:t>areas of specialized concentration</a:t>
            </a:r>
          </a:p>
          <a:p>
            <a:pPr lvl="1"/>
            <a:r>
              <a:rPr lang="en-US" dirty="0"/>
              <a:t>business organization, labor markets, agricultural economics, econ of environmental issues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Economics – the study of how people choose to use scarce resources to satisfy their wants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 involves:</a:t>
            </a:r>
          </a:p>
          <a:p>
            <a:pPr lvl="0"/>
            <a:r>
              <a:rPr lang="en-US" dirty="0"/>
              <a:t>Examining – </a:t>
            </a:r>
          </a:p>
          <a:p>
            <a:pPr lvl="0"/>
            <a:r>
              <a:rPr lang="en-US" dirty="0"/>
              <a:t>Organizing, analyzing, and interpreting data about those economic behaviors</a:t>
            </a:r>
          </a:p>
          <a:p>
            <a:pPr lvl="0"/>
            <a:r>
              <a:rPr lang="en-US" dirty="0"/>
              <a:t>Developing theories and economic laws that explain how the economy works and to predict what might happen in the future.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Macroeconomics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Macro –   “LARGE</a:t>
            </a:r>
          </a:p>
          <a:p>
            <a:r>
              <a:rPr lang="en-US" dirty="0"/>
              <a:t>examines the big picture – economy as a whole</a:t>
            </a:r>
          </a:p>
          <a:p>
            <a:pPr lvl="1"/>
            <a:r>
              <a:rPr lang="en-US" dirty="0"/>
              <a:t>the effect of widespread unemployment on the whole nation</a:t>
            </a:r>
          </a:p>
          <a:p>
            <a:pPr lvl="1"/>
            <a:r>
              <a:rPr lang="en-US" dirty="0"/>
              <a:t>a general rise on prices</a:t>
            </a:r>
          </a:p>
          <a:p>
            <a:pPr lvl="1"/>
            <a:r>
              <a:rPr lang="en-US" dirty="0"/>
              <a:t>studies the consumer sector (household sector), business sector, and public or govt. sector</a:t>
            </a:r>
          </a:p>
          <a:p>
            <a:r>
              <a:rPr lang="en-US" dirty="0"/>
              <a:t>Sector – </a:t>
            </a:r>
          </a:p>
          <a:p>
            <a:pPr lvl="1"/>
            <a:r>
              <a:rPr lang="en-US" u="sng" dirty="0"/>
              <a:t>bring a national or global perspective to work</a:t>
            </a:r>
          </a:p>
          <a:p>
            <a:pPr lvl="1"/>
            <a:r>
              <a:rPr lang="en-US" dirty="0"/>
              <a:t>study monetary system, up and down of business cycles, impact of national tax policies on economy, international trade and effect on rich and poor nations</a:t>
            </a:r>
          </a:p>
          <a:p>
            <a:endParaRPr lang="en-US" dirty="0"/>
          </a:p>
        </p:txBody>
      </p:sp>
      <p:pic>
        <p:nvPicPr>
          <p:cNvPr id="20482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 or MACRO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How the Federal Reserve influences consumer spending in the U.S.</a:t>
            </a:r>
          </a:p>
          <a:p>
            <a:r>
              <a:rPr lang="en-US" dirty="0"/>
              <a:t>2. How a household decides which brand of laundry detergent to buy</a:t>
            </a:r>
          </a:p>
          <a:p>
            <a:r>
              <a:rPr lang="en-US" dirty="0"/>
              <a:t>3. How a firm decides when to go out of business</a:t>
            </a:r>
          </a:p>
          <a:p>
            <a:r>
              <a:rPr lang="en-US" dirty="0"/>
              <a:t>4. How debt affects the income gap among Americans</a:t>
            </a:r>
          </a:p>
          <a:p>
            <a:r>
              <a:rPr lang="en-US" dirty="0"/>
              <a:t>5. How new parents decide whether to work or stay home with their children </a:t>
            </a:r>
          </a:p>
        </p:txBody>
      </p:sp>
    </p:spTree>
    <p:extLst>
      <p:ext uri="{BB962C8B-B14F-4D97-AF65-F5344CB8AC3E}">
        <p14:creationId xmlns:p14="http://schemas.microsoft.com/office/powerpoint/2010/main" val="36655292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13192" cy="16367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Positive Economics and Normative Economics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819400"/>
            <a:ext cx="8022336" cy="3581400"/>
          </a:xfrm>
        </p:spPr>
        <p:txBody>
          <a:bodyPr/>
          <a:lstStyle/>
          <a:p>
            <a:r>
              <a:rPr lang="en-US" sz="2800" dirty="0"/>
              <a:t>-Positive economics – way of describing and 	explaining economics as it is and not how it 	should be, involves verifiable facts</a:t>
            </a:r>
          </a:p>
          <a:p>
            <a:endParaRPr lang="en-US" sz="2800" dirty="0"/>
          </a:p>
          <a:p>
            <a:r>
              <a:rPr lang="en-US" sz="2800" dirty="0"/>
              <a:t>- Normative economics –  involves judgements of what economic behavior ought to be.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Positive economics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Uses scientific method –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Statements can be tested against real world data and either proved or disproved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Normative economics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Based on value judgments</a:t>
            </a:r>
          </a:p>
          <a:p>
            <a:pPr lvl="1"/>
            <a:r>
              <a:rPr lang="en-US" dirty="0"/>
              <a:t>goes beyond facts to ask if actions are good, values differ, so then recommendations will</a:t>
            </a:r>
          </a:p>
        </p:txBody>
      </p:sp>
      <p:pic>
        <p:nvPicPr>
          <p:cNvPr id="21506" name="Picture 2" descr="C:\Documents and Settings\JSaboe\Local Settings\Temporary Internet Files\Content.IE5\Z94V31XM\MPj043936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181600"/>
            <a:ext cx="1676400" cy="1676400"/>
          </a:xfrm>
          <a:prstGeom prst="rect">
            <a:avLst/>
          </a:prstGeom>
          <a:noFill/>
        </p:spPr>
      </p:pic>
      <p:pic>
        <p:nvPicPr>
          <p:cNvPr id="21507" name="Picture 3" descr="C:\Documents and Settings\JSaboe\Local Settings\Temporary Internet Files\Content.IE5\RJ0RTF7S\MPj043133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267200"/>
            <a:ext cx="2424626" cy="1634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Normative or Positive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 “Congress should approve the new bill to give prescription drug benefits to Medicare</a:t>
            </a:r>
          </a:p>
          <a:p>
            <a:r>
              <a:rPr lang="en-US" dirty="0"/>
              <a:t>recipients.”</a:t>
            </a:r>
          </a:p>
          <a:p>
            <a:r>
              <a:rPr lang="en-US" dirty="0"/>
              <a:t>2.  “Productivity increased last quarter.”</a:t>
            </a:r>
          </a:p>
          <a:p>
            <a:r>
              <a:rPr lang="en-US" dirty="0"/>
              <a:t>3.  “The inflation rate in this country is normal.”</a:t>
            </a:r>
          </a:p>
          <a:p>
            <a:r>
              <a:rPr lang="en-US" dirty="0"/>
              <a:t>4.  “The current administration has created the largest budget deficits since Ronald Reagan’s</a:t>
            </a:r>
          </a:p>
          <a:p>
            <a:r>
              <a:rPr lang="en-US" dirty="0"/>
              <a:t>presidency.”</a:t>
            </a:r>
          </a:p>
          <a:p>
            <a:r>
              <a:rPr lang="en-US" dirty="0"/>
              <a:t>5.  “If the poverty line is raised, then those whose income level is currently at the bottom of</a:t>
            </a:r>
          </a:p>
          <a:p>
            <a:r>
              <a:rPr lang="en-US" dirty="0"/>
              <a:t>the middle class will benefit from a tax break.”</a:t>
            </a:r>
          </a:p>
        </p:txBody>
      </p:sp>
    </p:spTree>
    <p:extLst>
      <p:ext uri="{BB962C8B-B14F-4D97-AF65-F5344CB8AC3E}">
        <p14:creationId xmlns:p14="http://schemas.microsoft.com/office/powerpoint/2010/main" val="2085806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Adam Smith: Founder of Modern Economics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Born in Kirkcaldy, Scotland in 1723</a:t>
            </a:r>
          </a:p>
          <a:p>
            <a:r>
              <a:rPr lang="en-US" dirty="0"/>
              <a:t>Studied and taught literature, logic, and moral philosophy</a:t>
            </a:r>
          </a:p>
          <a:p>
            <a:r>
              <a:rPr lang="en-US" dirty="0"/>
              <a:t>1764 – traveled to France – the Enlightenment – result – looked at world in new way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AdamSmit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3200400" cy="4768596"/>
          </a:xfr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-1776 </a:t>
            </a:r>
            <a:r>
              <a:rPr lang="en-US"/>
              <a:t>– </a:t>
            </a:r>
            <a:endParaRPr lang="en-US" dirty="0"/>
          </a:p>
          <a:p>
            <a:pPr lvl="1"/>
            <a:r>
              <a:rPr lang="en-US" dirty="0"/>
              <a:t>challenged idea of mercantilism – govt. controlled trade with its colonies</a:t>
            </a:r>
          </a:p>
          <a:p>
            <a:pPr lvl="1"/>
            <a:r>
              <a:rPr lang="en-US" dirty="0"/>
              <a:t>said free trade would be better</a:t>
            </a:r>
          </a:p>
          <a:p>
            <a:pPr lvl="1"/>
            <a:r>
              <a:rPr lang="en-US" dirty="0"/>
              <a:t>said people behave in ways that satisfy their economic self-interests</a:t>
            </a:r>
          </a:p>
          <a:p>
            <a:pPr lvl="1"/>
            <a:r>
              <a:rPr lang="en-US" dirty="0"/>
              <a:t>an invisible hand guides the marketplace</a:t>
            </a:r>
          </a:p>
          <a:p>
            <a:pPr lvl="1"/>
            <a:r>
              <a:rPr lang="en-US" dirty="0"/>
              <a:t>buyers and sellers benefit from each transition</a:t>
            </a:r>
          </a:p>
          <a:p>
            <a:pPr lvl="1"/>
            <a:r>
              <a:rPr lang="en-US" dirty="0"/>
              <a:t>becomes foundation of modern economics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Principle 1:</a:t>
            </a:r>
            <a:endParaRPr lang="en-US" dirty="0"/>
          </a:p>
          <a:p>
            <a:pPr lvl="1"/>
            <a:r>
              <a:rPr lang="en-US" dirty="0"/>
              <a:t>Choice is central to the use of scarce resources.</a:t>
            </a:r>
          </a:p>
          <a:p>
            <a:pPr lvl="1"/>
            <a:r>
              <a:rPr lang="en-US" dirty="0"/>
              <a:t>Choices about needs – what kind of food</a:t>
            </a:r>
          </a:p>
          <a:p>
            <a:pPr lvl="1"/>
            <a:r>
              <a:rPr lang="en-US" dirty="0"/>
              <a:t>Choices about wants – these are unlimited &amp; ever changing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Principle 2:</a:t>
            </a:r>
            <a:endParaRPr lang="en-US" dirty="0"/>
          </a:p>
          <a:p>
            <a:r>
              <a:rPr lang="en-US" dirty="0"/>
              <a:t>Scarcity affects which goods are made and services are provided</a:t>
            </a:r>
          </a:p>
          <a:p>
            <a:pPr lvl="1"/>
            <a:r>
              <a:rPr lang="en-US" dirty="0"/>
              <a:t>Goods – physical objects that can be purchased</a:t>
            </a:r>
          </a:p>
          <a:p>
            <a:pPr lvl="1"/>
            <a:r>
              <a:rPr lang="en-US" dirty="0"/>
              <a:t>Services – work that one person performs for another for payment</a:t>
            </a:r>
          </a:p>
          <a:p>
            <a:pPr lvl="1"/>
            <a:r>
              <a:rPr lang="en-US" dirty="0"/>
              <a:t>Consumer – </a:t>
            </a:r>
          </a:p>
          <a:p>
            <a:pPr lvl="1"/>
            <a:r>
              <a:rPr lang="en-US" dirty="0"/>
              <a:t>Producer –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8077200" cy="1673352"/>
          </a:xfrm>
        </p:spPr>
        <p:txBody>
          <a:bodyPr/>
          <a:lstStyle/>
          <a:p>
            <a:r>
              <a:rPr lang="en-US" dirty="0"/>
              <a:t>Scarcity Leads to 3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8077200" cy="1499616"/>
          </a:xfrm>
        </p:spPr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JSaboe\Local Settings\Temporary Internet Files\Content.IE5\6Q911NL5\MCj043440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1362075" cy="1908175"/>
          </a:xfrm>
          <a:prstGeom prst="rect">
            <a:avLst/>
          </a:prstGeom>
          <a:noFill/>
        </p:spPr>
      </p:pic>
      <p:pic>
        <p:nvPicPr>
          <p:cNvPr id="4099" name="Picture 3" descr="C:\Documents and Settings\JSaboe\Local Settings\Temporary Internet Files\Content.IE5\9CANNTJQ\MCj043485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04800"/>
            <a:ext cx="1714500" cy="1714500"/>
          </a:xfrm>
          <a:prstGeom prst="rect">
            <a:avLst/>
          </a:prstGeom>
          <a:noFill/>
        </p:spPr>
      </p:pic>
      <p:pic>
        <p:nvPicPr>
          <p:cNvPr id="4100" name="Picture 4" descr="C:\Documents and Settings\JSaboe\Local Settings\Temporary Internet Files\Content.IE5\6Q911NL5\MCj037107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0"/>
            <a:ext cx="1355141" cy="1803197"/>
          </a:xfrm>
          <a:prstGeom prst="rect">
            <a:avLst/>
          </a:prstGeom>
          <a:noFill/>
        </p:spPr>
      </p:pic>
      <p:pic>
        <p:nvPicPr>
          <p:cNvPr id="4101" name="Picture 5" descr="C:\Documents and Settings\JSaboe\Local Settings\Temporary Internet Files\Content.IE5\RJ0RTF7S\MCDD00744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124200"/>
            <a:ext cx="3348273" cy="346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1: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Society must decide the mix of goods and services it will produce</a:t>
            </a:r>
          </a:p>
          <a:p>
            <a:pPr lvl="1"/>
            <a:r>
              <a:rPr lang="en-US" dirty="0"/>
              <a:t>what is produced depends on the natural resources possessed</a:t>
            </a:r>
          </a:p>
          <a:p>
            <a:pPr lvl="1"/>
            <a:r>
              <a:rPr lang="en-US" dirty="0"/>
              <a:t>but resources do not completely control what a country produces</a:t>
            </a:r>
          </a:p>
          <a:p>
            <a:r>
              <a:rPr lang="en-US" dirty="0"/>
              <a:t>some countries decide by allowing consumers and producers to decide</a:t>
            </a:r>
          </a:p>
          <a:p>
            <a:pPr lvl="1"/>
            <a:r>
              <a:rPr lang="en-US" dirty="0"/>
              <a:t>in other countries, the govt. decides what goods and services will be produced</a:t>
            </a:r>
          </a:p>
          <a:p>
            <a:r>
              <a:rPr lang="en-US" dirty="0"/>
              <a:t>This question also involves how much to produce</a:t>
            </a:r>
          </a:p>
          <a:p>
            <a:pPr lvl="1"/>
            <a:r>
              <a:rPr lang="en-US" dirty="0"/>
              <a:t>the country must review its wants at any time to decide this</a:t>
            </a:r>
          </a:p>
          <a:p>
            <a:endParaRPr lang="en-US" dirty="0"/>
          </a:p>
        </p:txBody>
      </p:sp>
      <p:pic>
        <p:nvPicPr>
          <p:cNvPr id="5122" name="Picture 2" descr="C:\Documents and Settings\JSaboe\Local Settings\Temporary Internet Files\Content.IE5\7P8ON6DB\MCj03892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57200"/>
            <a:ext cx="1139342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11795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 2: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This involves using scarce resources in the most efficient ways to satisfy wants</a:t>
            </a:r>
          </a:p>
          <a:p>
            <a:pPr lvl="1"/>
            <a:r>
              <a:rPr lang="en-US" dirty="0"/>
              <a:t>this is also influenced by the natural resources that a society possesses</a:t>
            </a:r>
          </a:p>
          <a:p>
            <a:pPr lvl="1"/>
            <a:r>
              <a:rPr lang="en-US" dirty="0"/>
              <a:t>ex. - growing crops – different approaches</a:t>
            </a:r>
          </a:p>
          <a:p>
            <a:pPr lvl="1"/>
            <a:r>
              <a:rPr lang="en-US" dirty="0"/>
              <a:t>large unskilled labor force – labor intensive methods – few machines</a:t>
            </a:r>
          </a:p>
          <a:p>
            <a:pPr lvl="1"/>
            <a:r>
              <a:rPr lang="en-US" dirty="0"/>
              <a:t>highly skilled labor force – capital intensive – lots of machines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146" name="Picture 2" descr="C:\Documents and Settings\JSaboe\Local Settings\Temporary Internet Files\Content.IE5\Z94V31XM\MMj0336396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096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 3: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involves how goods will be distributed   </a:t>
            </a:r>
          </a:p>
          <a:p>
            <a:pPr>
              <a:buNone/>
            </a:pPr>
            <a:r>
              <a:rPr lang="en-US" dirty="0"/>
              <a:t>            among people in society</a:t>
            </a:r>
          </a:p>
          <a:p>
            <a:r>
              <a:rPr lang="en-US" dirty="0"/>
              <a:t>Questions –Need to determine how much people should get   how much they pay or equal share</a:t>
            </a:r>
          </a:p>
          <a:p>
            <a:r>
              <a:rPr lang="en-US" dirty="0"/>
              <a:t>Distribution networks – </a:t>
            </a:r>
          </a:p>
          <a:p>
            <a:endParaRPr lang="en-US" dirty="0"/>
          </a:p>
        </p:txBody>
      </p:sp>
      <p:pic>
        <p:nvPicPr>
          <p:cNvPr id="7171" name="Picture 3" descr="C:\Documents and Settings\JSaboe\Local Settings\Temporary Internet Files\Content.IE5\RJ0RTF7S\MCj039175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57200"/>
            <a:ext cx="832065" cy="829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1285</TotalTime>
  <Words>1577</Words>
  <Application>Microsoft Office PowerPoint</Application>
  <PresentationFormat>On-screen Show (4:3)</PresentationFormat>
  <Paragraphs>226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Corbel</vt:lpstr>
      <vt:lpstr>Wingdings</vt:lpstr>
      <vt:lpstr>Wingdings 2</vt:lpstr>
      <vt:lpstr>Wingdings 3</vt:lpstr>
      <vt:lpstr>Module</vt:lpstr>
      <vt:lpstr>Chapter 1: The Economic Way of Thinking</vt:lpstr>
      <vt:lpstr>Sec. 1: Scarcity: The Basic Economic Problem </vt:lpstr>
      <vt:lpstr>What is Scarcity? </vt:lpstr>
      <vt:lpstr>Economics – the study of how people choose to use scarce resources to satisfy their wants </vt:lpstr>
      <vt:lpstr>PowerPoint Presentation</vt:lpstr>
      <vt:lpstr>Scarcity Leads to 3 Questions</vt:lpstr>
      <vt:lpstr>Question 1:   </vt:lpstr>
      <vt:lpstr>Question 2:  </vt:lpstr>
      <vt:lpstr>Question 3:  </vt:lpstr>
      <vt:lpstr>The Factors of Production    </vt:lpstr>
      <vt:lpstr>Factor 1:  </vt:lpstr>
      <vt:lpstr>Factor 2:</vt:lpstr>
      <vt:lpstr>Factor 3:</vt:lpstr>
      <vt:lpstr>Factor 4:</vt:lpstr>
      <vt:lpstr>Sec. 2: Economic Choice Today: Opportunity Cost</vt:lpstr>
      <vt:lpstr>Making Choices </vt:lpstr>
      <vt:lpstr>PowerPoint Presentation</vt:lpstr>
      <vt:lpstr>Trade-Offs and Opportunity Costs </vt:lpstr>
      <vt:lpstr>PowerPoint Presentation</vt:lpstr>
      <vt:lpstr>Analyzing Choices </vt:lpstr>
      <vt:lpstr>Example: Max’s Decision-Making Grid </vt:lpstr>
      <vt:lpstr>Example: Marginal Costs and Benefits </vt:lpstr>
      <vt:lpstr>Sec. 3: Analyzing Production Possibilities</vt:lpstr>
      <vt:lpstr>Graphing the Possibilities </vt:lpstr>
      <vt:lpstr>PPC assumptions </vt:lpstr>
      <vt:lpstr>Production Possibilities Curve </vt:lpstr>
      <vt:lpstr>What We Learn From PPCs </vt:lpstr>
      <vt:lpstr>Example: Efficiency and Underutilization </vt:lpstr>
      <vt:lpstr>Law of Increasing Opportunity Costs </vt:lpstr>
      <vt:lpstr>Example: Increasing Opportunity Costs </vt:lpstr>
      <vt:lpstr>Changing Production Possibilities </vt:lpstr>
      <vt:lpstr>Sec. 4: The Economist’s Toolbox </vt:lpstr>
      <vt:lpstr>Working with Data </vt:lpstr>
      <vt:lpstr>Using Economic Models </vt:lpstr>
      <vt:lpstr>Using Charts and Tables </vt:lpstr>
      <vt:lpstr>Using Graphs </vt:lpstr>
      <vt:lpstr>PowerPoint Presentation</vt:lpstr>
      <vt:lpstr>Microeconomics &amp; Macroeconomics </vt:lpstr>
      <vt:lpstr>Microeconomics </vt:lpstr>
      <vt:lpstr>Macroeconomics </vt:lpstr>
      <vt:lpstr>Micro or MACRO</vt:lpstr>
      <vt:lpstr>Positive Economics and Normative Economics </vt:lpstr>
      <vt:lpstr>PowerPoint Presentation</vt:lpstr>
      <vt:lpstr>Normative or Positive</vt:lpstr>
      <vt:lpstr>Adam Smith: Founder of Modern Economics 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The Economic Way of Thinking</dc:title>
  <dc:creator>John Saboe</dc:creator>
  <cp:lastModifiedBy>Peter Anderson</cp:lastModifiedBy>
  <cp:revision>49</cp:revision>
  <dcterms:created xsi:type="dcterms:W3CDTF">2008-08-28T11:18:43Z</dcterms:created>
  <dcterms:modified xsi:type="dcterms:W3CDTF">2016-09-15T02:05:19Z</dcterms:modified>
</cp:coreProperties>
</file>