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354" y="-102"/>
      </p:cViewPr>
      <p:guideLst>
        <p:guide orient="horz" pos="2160"/>
        <p:guide pos="2880"/>
      </p:guideLst>
    </p:cSldViewPr>
  </p:slideViewPr>
  <p:notesTextViewPr>
    <p:cViewPr>
      <p:scale>
        <a:sx n="1" d="1"/>
        <a:sy n="1" d="1"/>
      </p:scale>
      <p:origin x="0" y="0"/>
    </p:cViewPr>
  </p:notesTextViewPr>
  <p:sorterViewPr>
    <p:cViewPr>
      <p:scale>
        <a:sx n="70" d="100"/>
        <a:sy n="70" d="100"/>
      </p:scale>
      <p:origin x="0" y="664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A3AD1-8B0F-4ACA-A62F-9F6A83F442D4}"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319560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AD1-8B0F-4ACA-A62F-9F6A83F442D4}"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253450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AD1-8B0F-4ACA-A62F-9F6A83F442D4}"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107217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AD1-8B0F-4ACA-A62F-9F6A83F442D4}"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217901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A3AD1-8B0F-4ACA-A62F-9F6A83F442D4}"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140357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AD1-8B0F-4ACA-A62F-9F6A83F442D4}"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237929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3AD1-8B0F-4ACA-A62F-9F6A83F442D4}"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91745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AD1-8B0F-4ACA-A62F-9F6A83F442D4}"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192025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AD1-8B0F-4ACA-A62F-9F6A83F442D4}"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191178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AD1-8B0F-4ACA-A62F-9F6A83F442D4}"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255367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AD1-8B0F-4ACA-A62F-9F6A83F442D4}"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2BD509-BD4D-435C-AFDF-B973D13129B4}" type="slidenum">
              <a:rPr lang="en-US" smtClean="0"/>
              <a:t>‹#›</a:t>
            </a:fld>
            <a:endParaRPr lang="en-US"/>
          </a:p>
        </p:txBody>
      </p:sp>
    </p:spTree>
    <p:extLst>
      <p:ext uri="{BB962C8B-B14F-4D97-AF65-F5344CB8AC3E}">
        <p14:creationId xmlns:p14="http://schemas.microsoft.com/office/powerpoint/2010/main" val="298693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AD1-8B0F-4ACA-A62F-9F6A83F442D4}"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BD509-BD4D-435C-AFDF-B973D13129B4}" type="slidenum">
              <a:rPr lang="en-US" smtClean="0"/>
              <a:t>‹#›</a:t>
            </a:fld>
            <a:endParaRPr lang="en-US"/>
          </a:p>
        </p:txBody>
      </p:sp>
    </p:spTree>
    <p:extLst>
      <p:ext uri="{BB962C8B-B14F-4D97-AF65-F5344CB8AC3E}">
        <p14:creationId xmlns:p14="http://schemas.microsoft.com/office/powerpoint/2010/main" val="44307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European History</a:t>
            </a:r>
            <a:endParaRPr lang="en-US" dirty="0"/>
          </a:p>
        </p:txBody>
      </p:sp>
      <p:sp>
        <p:nvSpPr>
          <p:cNvPr id="3" name="Subtitle 2"/>
          <p:cNvSpPr>
            <a:spLocks noGrp="1"/>
          </p:cNvSpPr>
          <p:nvPr>
            <p:ph type="subTitle" idx="1"/>
          </p:nvPr>
        </p:nvSpPr>
        <p:spPr/>
        <p:txBody>
          <a:bodyPr/>
          <a:lstStyle/>
          <a:p>
            <a:r>
              <a:rPr lang="en-US" dirty="0" smtClean="0"/>
              <a:t>Review</a:t>
            </a:r>
            <a:endParaRPr lang="en-US" dirty="0"/>
          </a:p>
        </p:txBody>
      </p:sp>
    </p:spTree>
    <p:extLst>
      <p:ext uri="{BB962C8B-B14F-4D97-AF65-F5344CB8AC3E}">
        <p14:creationId xmlns:p14="http://schemas.microsoft.com/office/powerpoint/2010/main" val="1097280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9. What </a:t>
            </a:r>
            <a:r>
              <a:rPr lang="en-US" sz="3200" dirty="0"/>
              <a:t>is meant by Christian humanism?</a:t>
            </a:r>
          </a:p>
        </p:txBody>
      </p:sp>
      <p:sp>
        <p:nvSpPr>
          <p:cNvPr id="3" name="Content Placeholder 2"/>
          <p:cNvSpPr>
            <a:spLocks noGrp="1"/>
          </p:cNvSpPr>
          <p:nvPr>
            <p:ph idx="1"/>
          </p:nvPr>
        </p:nvSpPr>
        <p:spPr/>
        <p:txBody>
          <a:bodyPr/>
          <a:lstStyle/>
          <a:p>
            <a:r>
              <a:rPr lang="en-US" dirty="0" smtClean="0"/>
              <a:t>Application of humanist ideas of the individual and bettering one’s self to religion</a:t>
            </a:r>
          </a:p>
          <a:p>
            <a:r>
              <a:rPr lang="en-US" dirty="0" smtClean="0"/>
              <a:t>Developed in Northern Europe during Northern Renaissance</a:t>
            </a:r>
          </a:p>
          <a:p>
            <a:r>
              <a:rPr lang="en-US" dirty="0" smtClean="0"/>
              <a:t>Helped pave the way for Reformation</a:t>
            </a:r>
            <a:endParaRPr lang="en-US" dirty="0"/>
          </a:p>
        </p:txBody>
      </p:sp>
    </p:spTree>
    <p:extLst>
      <p:ext uri="{BB962C8B-B14F-4D97-AF65-F5344CB8AC3E}">
        <p14:creationId xmlns:p14="http://schemas.microsoft.com/office/powerpoint/2010/main" val="14124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99. </a:t>
            </a:r>
            <a:r>
              <a:rPr lang="en-US" sz="3200" dirty="0"/>
              <a:t>What were the ideas of Karl Marx and Friedrich Engels in the </a:t>
            </a:r>
            <a:r>
              <a:rPr lang="en-US" sz="3200" i="1" dirty="0"/>
              <a:t>Communist Manifesto</a:t>
            </a:r>
            <a:r>
              <a:rPr lang="en-US" sz="3200" dirty="0"/>
              <a:t>?</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Utopian Socialism – sought to better the lives of workers without providing any real game plan</a:t>
            </a:r>
          </a:p>
          <a:p>
            <a:r>
              <a:rPr lang="en-US" dirty="0" smtClean="0"/>
              <a:t>Scientific Socialism – Marx &amp; Engels</a:t>
            </a:r>
          </a:p>
          <a:p>
            <a:r>
              <a:rPr lang="en-US" i="1" dirty="0" smtClean="0"/>
              <a:t>Communist Manifesto</a:t>
            </a:r>
            <a:endParaRPr lang="en-US" dirty="0" smtClean="0"/>
          </a:p>
          <a:p>
            <a:pPr lvl="1"/>
            <a:r>
              <a:rPr lang="en-US" dirty="0" smtClean="0"/>
              <a:t>History is about class conflict – haves vs. have </a:t>
            </a:r>
            <a:r>
              <a:rPr lang="en-US" dirty="0" err="1" smtClean="0"/>
              <a:t>nots</a:t>
            </a:r>
            <a:endParaRPr lang="en-US" dirty="0" smtClean="0"/>
          </a:p>
          <a:p>
            <a:pPr lvl="1"/>
            <a:r>
              <a:rPr lang="en-US" dirty="0" smtClean="0"/>
              <a:t>Dialectical change – haves replaced by have </a:t>
            </a:r>
            <a:r>
              <a:rPr lang="en-US" dirty="0" err="1" smtClean="0"/>
              <a:t>nots</a:t>
            </a:r>
            <a:r>
              <a:rPr lang="en-US" dirty="0"/>
              <a:t> </a:t>
            </a:r>
            <a:r>
              <a:rPr lang="en-US" dirty="0" smtClean="0">
                <a:sym typeface="Wingdings"/>
              </a:rPr>
              <a:t> become the haves and the cycle starts all over</a:t>
            </a:r>
          </a:p>
          <a:p>
            <a:pPr lvl="1"/>
            <a:r>
              <a:rPr lang="en-US" dirty="0" smtClean="0">
                <a:sym typeface="Wingdings"/>
              </a:rPr>
              <a:t>Current state = bourgeoisie vs. proletariat (working class)</a:t>
            </a:r>
          </a:p>
          <a:p>
            <a:pPr lvl="1"/>
            <a:r>
              <a:rPr lang="en-US" dirty="0" smtClean="0">
                <a:sym typeface="Wingdings"/>
              </a:rPr>
              <a:t>Industrialization as a catalyst that will make the proletariat overthrow the bourgeoisie in a worldwide workers revolution</a:t>
            </a:r>
          </a:p>
          <a:p>
            <a:pPr lvl="1"/>
            <a:endParaRPr lang="en-US" dirty="0"/>
          </a:p>
        </p:txBody>
      </p:sp>
    </p:spTree>
    <p:extLst>
      <p:ext uri="{BB962C8B-B14F-4D97-AF65-F5344CB8AC3E}">
        <p14:creationId xmlns:p14="http://schemas.microsoft.com/office/powerpoint/2010/main" val="16240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100. </a:t>
            </a:r>
            <a:r>
              <a:rPr lang="en-US" sz="3200" dirty="0"/>
              <a:t>What were the goals of the First and Second Internationals?</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First International</a:t>
            </a:r>
          </a:p>
          <a:p>
            <a:pPr lvl="1"/>
            <a:r>
              <a:rPr lang="en-US" dirty="0" smtClean="0"/>
              <a:t>Organization of socialist parties under 1 banner</a:t>
            </a:r>
          </a:p>
          <a:p>
            <a:pPr lvl="1"/>
            <a:r>
              <a:rPr lang="en-US" dirty="0" smtClean="0"/>
              <a:t>Many different members (not just Marxists) led to internal conflicts and its dissolution in 1876</a:t>
            </a:r>
          </a:p>
          <a:p>
            <a:r>
              <a:rPr lang="en-US" dirty="0" smtClean="0"/>
              <a:t>Second International</a:t>
            </a:r>
          </a:p>
          <a:p>
            <a:pPr lvl="1"/>
            <a:r>
              <a:rPr lang="en-US" dirty="0" smtClean="0"/>
              <a:t>Marx is dead, Engels helps organize</a:t>
            </a:r>
          </a:p>
          <a:p>
            <a:pPr lvl="1"/>
            <a:r>
              <a:rPr lang="en-US" dirty="0" smtClean="0"/>
              <a:t>Met July 14, 1889 – hundredth anniversary of storming of Bastille (Marxists referenced the French Revolution to call for one of their own)</a:t>
            </a:r>
          </a:p>
          <a:p>
            <a:pPr lvl="1"/>
            <a:r>
              <a:rPr lang="en-US" dirty="0" smtClean="0"/>
              <a:t>Loose confederation of socialist parties, unsuccessful in gaining Marxist (Communist) Revolution but showed that Marxist Socialism was somewhat of a strong force</a:t>
            </a:r>
          </a:p>
          <a:p>
            <a:pPr lvl="1"/>
            <a:r>
              <a:rPr lang="en-US" dirty="0" smtClean="0"/>
              <a:t>Many governments saw Marxism as a dangerous force and outlawed or tried to silence socialist movements </a:t>
            </a:r>
            <a:endParaRPr lang="en-US" dirty="0"/>
          </a:p>
        </p:txBody>
      </p:sp>
    </p:spTree>
    <p:extLst>
      <p:ext uri="{BB962C8B-B14F-4D97-AF65-F5344CB8AC3E}">
        <p14:creationId xmlns:p14="http://schemas.microsoft.com/office/powerpoint/2010/main" val="38152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101. </a:t>
            </a:r>
            <a:r>
              <a:rPr lang="en-US" sz="3200" dirty="0"/>
              <a:t>What were the causes and effects of the Crimean War?</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Causes:</a:t>
            </a:r>
          </a:p>
          <a:p>
            <a:pPr lvl="1"/>
            <a:r>
              <a:rPr lang="en-US" dirty="0" smtClean="0"/>
              <a:t>Which nation would control access to religious sites under Ottoman control (Ottoman Empire viewed as “sick man of Europe” and would eventually fall)</a:t>
            </a:r>
          </a:p>
          <a:p>
            <a:pPr lvl="1"/>
            <a:r>
              <a:rPr lang="en-US" dirty="0" smtClean="0"/>
              <a:t>British &amp; French worries of growing Russian power if they were to take lands from Ottomans</a:t>
            </a:r>
          </a:p>
          <a:p>
            <a:pPr lvl="1"/>
            <a:r>
              <a:rPr lang="en-US" dirty="0" smtClean="0"/>
              <a:t>Ottomans declare war on Russia in 1853, naval defeat of Ottoman Empire</a:t>
            </a:r>
          </a:p>
          <a:p>
            <a:pPr lvl="1"/>
            <a:r>
              <a:rPr lang="en-US" dirty="0" smtClean="0"/>
              <a:t>Britain &amp; France declare war on Russia</a:t>
            </a:r>
          </a:p>
          <a:p>
            <a:r>
              <a:rPr lang="en-US" dirty="0" smtClean="0"/>
              <a:t>Effects:</a:t>
            </a:r>
          </a:p>
          <a:p>
            <a:pPr lvl="1"/>
            <a:r>
              <a:rPr lang="en-US" dirty="0" smtClean="0"/>
              <a:t>Exposed military weaknesses on part of Russia &amp; Ottoman Empire – sparked reforms in both</a:t>
            </a:r>
          </a:p>
          <a:p>
            <a:pPr lvl="1"/>
            <a:r>
              <a:rPr lang="en-US" dirty="0" smtClean="0"/>
              <a:t>Russia forced to sign peace treaty when Austria threatened to join war – lost hope of attaining access to Mediterranean</a:t>
            </a:r>
          </a:p>
          <a:p>
            <a:pPr lvl="1"/>
            <a:r>
              <a:rPr lang="en-US" dirty="0" smtClean="0"/>
              <a:t>Most casualties not from actual fighting – disease and poor field hospitals = Florence Nightingale revolutionizes nursing profession</a:t>
            </a:r>
          </a:p>
          <a:p>
            <a:pPr lvl="1"/>
            <a:r>
              <a:rPr lang="en-US" dirty="0" smtClean="0"/>
              <a:t>*Concert of Europe - great powers (France, Prussia, Austria, Russia &amp; Great Britain) cooperation shattered</a:t>
            </a:r>
          </a:p>
          <a:p>
            <a:pPr lvl="2"/>
            <a:r>
              <a:rPr lang="en-US" dirty="0" smtClean="0"/>
              <a:t>Led to less cooperation when nationalism started to threaten certain Great Powers</a:t>
            </a:r>
            <a:endParaRPr lang="en-US" dirty="0"/>
          </a:p>
        </p:txBody>
      </p:sp>
    </p:spTree>
    <p:extLst>
      <p:ext uri="{BB962C8B-B14F-4D97-AF65-F5344CB8AC3E}">
        <p14:creationId xmlns:p14="http://schemas.microsoft.com/office/powerpoint/2010/main" val="28861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102. </a:t>
            </a:r>
            <a:r>
              <a:rPr lang="en-US" sz="3200" dirty="0"/>
              <a:t>What were the steps to Italian unification and what roles did Cavour and Garibaldi play?</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Roman Republic collapsed, Pope Pius IX comes back to rule Papal States and institutes conservative reactionary policies = hope of a unified Italy under the pope is gone</a:t>
            </a:r>
          </a:p>
          <a:p>
            <a:r>
              <a:rPr lang="en-US" dirty="0" smtClean="0"/>
              <a:t>Liberals look to Sardinia (Piedmont) for unification because they were the only state to retain its liberal constitution after the Revolutions of 1848</a:t>
            </a:r>
          </a:p>
          <a:p>
            <a:r>
              <a:rPr lang="en-US" dirty="0" smtClean="0"/>
              <a:t>Cavour, chief minister to Victor Emmanuel (Sardinia) leads unification</a:t>
            </a:r>
          </a:p>
          <a:p>
            <a:pPr lvl="1"/>
            <a:r>
              <a:rPr lang="en-US" dirty="0" smtClean="0"/>
              <a:t>First, needed to expel Austria from North – made secret alliance with France for help – France fights with Sardinia but leaves war early – Venetia still under Austrian control</a:t>
            </a:r>
          </a:p>
          <a:p>
            <a:pPr lvl="1"/>
            <a:r>
              <a:rPr lang="en-US" dirty="0" smtClean="0"/>
              <a:t>Northern Italy (mostly) unified but war with Austria sparks nationalist movements in center of Peninsula – join with Sardinia</a:t>
            </a:r>
          </a:p>
          <a:p>
            <a:pPr lvl="1"/>
            <a:r>
              <a:rPr lang="en-US" dirty="0" smtClean="0"/>
              <a:t>Garibaldi leads military movement in the South – Cavour encourages but never wanted to unite South with North</a:t>
            </a:r>
          </a:p>
          <a:p>
            <a:pPr lvl="1"/>
            <a:r>
              <a:rPr lang="en-US" dirty="0" smtClean="0"/>
              <a:t>Revolts in Papal States allows Cavour to justify invasion to restore order</a:t>
            </a:r>
          </a:p>
          <a:p>
            <a:pPr lvl="1"/>
            <a:r>
              <a:rPr lang="en-US" dirty="0" smtClean="0"/>
              <a:t>1870 – Venetia, Rome added to unified Italian state</a:t>
            </a:r>
          </a:p>
          <a:p>
            <a:r>
              <a:rPr lang="en-US" dirty="0" smtClean="0"/>
              <a:t>Unification created hostility between the Catholic Church &amp; Italian state until 1929</a:t>
            </a:r>
          </a:p>
          <a:p>
            <a:pPr lvl="1"/>
            <a:endParaRPr lang="en-US" dirty="0"/>
          </a:p>
        </p:txBody>
      </p:sp>
    </p:spTree>
    <p:extLst>
      <p:ext uri="{BB962C8B-B14F-4D97-AF65-F5344CB8AC3E}">
        <p14:creationId xmlns:p14="http://schemas.microsoft.com/office/powerpoint/2010/main" val="42838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103. </a:t>
            </a:r>
            <a:r>
              <a:rPr lang="en-US" sz="3200" dirty="0"/>
              <a:t>What were the steps to German unification and what role did Bismarck play?</a:t>
            </a:r>
            <a:br>
              <a:rPr lang="en-US" sz="3200" dirty="0"/>
            </a:br>
            <a:endParaRPr lang="en-US" sz="3200"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dirty="0" smtClean="0"/>
              <a:t>Occupation by Napoleon created nationalist sentiment</a:t>
            </a:r>
          </a:p>
          <a:p>
            <a:r>
              <a:rPr lang="en-US" dirty="0" smtClean="0"/>
              <a:t>Revolutions of 1848 &amp; Frankfurt Parliament</a:t>
            </a:r>
          </a:p>
          <a:p>
            <a:r>
              <a:rPr lang="en-US" dirty="0" smtClean="0"/>
              <a:t>Zollverein – customs union created by Prussia that allowed for economic dominance over German states (excluded Austria)</a:t>
            </a:r>
          </a:p>
          <a:p>
            <a:r>
              <a:rPr lang="en-US" dirty="0" smtClean="0"/>
              <a:t>Significant industrialization</a:t>
            </a:r>
          </a:p>
          <a:p>
            <a:r>
              <a:rPr lang="en-US" dirty="0" smtClean="0"/>
              <a:t>Prussia primarily a German state (unlike Austrian Empire)</a:t>
            </a:r>
          </a:p>
          <a:p>
            <a:r>
              <a:rPr lang="en-US" dirty="0" smtClean="0"/>
              <a:t>William I becomes king of Prussia, makes Bismarck his advisor </a:t>
            </a:r>
          </a:p>
          <a:p>
            <a:r>
              <a:rPr lang="en-US" dirty="0" smtClean="0"/>
              <a:t>Bismarck – conservative, not liberal – “Blood &amp; Iron”</a:t>
            </a:r>
          </a:p>
          <a:p>
            <a:pPr lvl="1"/>
            <a:r>
              <a:rPr lang="en-US" dirty="0" smtClean="0"/>
              <a:t>Went around parliament to collect taxes for military</a:t>
            </a:r>
          </a:p>
          <a:p>
            <a:pPr lvl="1"/>
            <a:r>
              <a:rPr lang="en-US" dirty="0" smtClean="0"/>
              <a:t>Danish War – allied with Austria to gain territory</a:t>
            </a:r>
          </a:p>
          <a:p>
            <a:pPr lvl="1"/>
            <a:r>
              <a:rPr lang="en-US" dirty="0" smtClean="0"/>
              <a:t>Austro-Prussian War – easy defeat, annexed German states in the north</a:t>
            </a:r>
          </a:p>
          <a:p>
            <a:pPr lvl="1"/>
            <a:r>
              <a:rPr lang="en-US" dirty="0" smtClean="0"/>
              <a:t>Franco-Prussian War – Ems Dispatch (telegram that Bismarck edited to provoke war with France) </a:t>
            </a:r>
            <a:r>
              <a:rPr lang="en-US" dirty="0" smtClean="0">
                <a:sym typeface="Wingdings"/>
              </a:rPr>
              <a:t> France declares war, Prussia defeats France, occupies Paris</a:t>
            </a:r>
          </a:p>
          <a:p>
            <a:pPr lvl="1"/>
            <a:r>
              <a:rPr lang="en-US" dirty="0" smtClean="0">
                <a:sym typeface="Wingdings"/>
              </a:rPr>
              <a:t>William I crowned German Kaiser (emperor) at Versailles </a:t>
            </a:r>
          </a:p>
          <a:p>
            <a:r>
              <a:rPr lang="en-US" dirty="0" smtClean="0">
                <a:sym typeface="Wingdings"/>
              </a:rPr>
              <a:t>Why German Unification was so important:</a:t>
            </a:r>
          </a:p>
          <a:p>
            <a:pPr lvl="1"/>
            <a:r>
              <a:rPr lang="en-US" dirty="0" smtClean="0">
                <a:sym typeface="Wingdings"/>
              </a:rPr>
              <a:t>Germany &amp; France now bitter rivals</a:t>
            </a:r>
          </a:p>
          <a:p>
            <a:pPr lvl="1"/>
            <a:r>
              <a:rPr lang="en-US" dirty="0" smtClean="0">
                <a:sym typeface="Wingdings"/>
              </a:rPr>
              <a:t>German economic power rivaled Great Britain and sparked colonial competition</a:t>
            </a:r>
          </a:p>
          <a:p>
            <a:pPr lvl="1"/>
            <a:r>
              <a:rPr lang="en-US" dirty="0" smtClean="0">
                <a:sym typeface="Wingdings"/>
              </a:rPr>
              <a:t>Butterfly Effect: Set into motion complex alliance systems and balance of power that would eventually lead to WWI, whose conditions of peace would bring about WWII</a:t>
            </a:r>
            <a:endParaRPr lang="en-US" dirty="0"/>
          </a:p>
        </p:txBody>
      </p:sp>
    </p:spTree>
    <p:extLst>
      <p:ext uri="{BB962C8B-B14F-4D97-AF65-F5344CB8AC3E}">
        <p14:creationId xmlns:p14="http://schemas.microsoft.com/office/powerpoint/2010/main" val="13248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104. </a:t>
            </a:r>
            <a:r>
              <a:rPr lang="en-US" sz="3200" dirty="0"/>
              <a:t>What were the political beliefs of Otto von Bismarck?</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Realpolitik – politics of reality – get it done!</a:t>
            </a:r>
          </a:p>
          <a:p>
            <a:r>
              <a:rPr lang="en-US" dirty="0" smtClean="0"/>
              <a:t>Enemies of the Reich (empire) = Catholics &amp; Socialists</a:t>
            </a:r>
          </a:p>
          <a:p>
            <a:pPr lvl="1"/>
            <a:r>
              <a:rPr lang="en-US" dirty="0" err="1" smtClean="0"/>
              <a:t>Kulturpampf</a:t>
            </a:r>
            <a:r>
              <a:rPr lang="en-US" dirty="0" smtClean="0"/>
              <a:t> – cultural struggle against Catholic Church by Bismarck</a:t>
            </a:r>
          </a:p>
          <a:p>
            <a:pPr lvl="2"/>
            <a:r>
              <a:rPr lang="en-US" dirty="0" smtClean="0"/>
              <a:t>Wanted to oversee all appointments to Church office &amp; control Catholic education </a:t>
            </a:r>
          </a:p>
          <a:p>
            <a:pPr lvl="2"/>
            <a:r>
              <a:rPr lang="en-US" dirty="0" smtClean="0"/>
              <a:t>Unsuccessful &amp; huge blemish on Bismarck’s tenure </a:t>
            </a:r>
          </a:p>
          <a:p>
            <a:pPr lvl="1"/>
            <a:r>
              <a:rPr lang="en-US" dirty="0" smtClean="0"/>
              <a:t>Asked Reichstag to ban socialist right to assemble &amp; publish</a:t>
            </a:r>
          </a:p>
          <a:p>
            <a:pPr lvl="1"/>
            <a:r>
              <a:rPr lang="en-US" dirty="0" smtClean="0"/>
              <a:t>Limit the appeal of the socialists by establish a benefits system for German people</a:t>
            </a:r>
          </a:p>
          <a:p>
            <a:r>
              <a:rPr lang="en-US" dirty="0" smtClean="0"/>
              <a:t>Alliance system carefully established by Bismarck to balance German power with European stability </a:t>
            </a:r>
            <a:endParaRPr lang="en-US" dirty="0"/>
          </a:p>
        </p:txBody>
      </p:sp>
    </p:spTree>
    <p:extLst>
      <p:ext uri="{BB962C8B-B14F-4D97-AF65-F5344CB8AC3E}">
        <p14:creationId xmlns:p14="http://schemas.microsoft.com/office/powerpoint/2010/main" val="210389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105. </a:t>
            </a:r>
            <a:r>
              <a:rPr lang="en-US" sz="3200" dirty="0"/>
              <a:t>What were the results of the Franco-Prussian War?</a:t>
            </a:r>
            <a:br>
              <a:rPr lang="en-US" sz="3200" dirty="0"/>
            </a:br>
            <a:endParaRPr lang="en-US" sz="3200" dirty="0"/>
          </a:p>
        </p:txBody>
      </p:sp>
      <p:sp>
        <p:nvSpPr>
          <p:cNvPr id="3" name="Content Placeholder 2"/>
          <p:cNvSpPr>
            <a:spLocks noGrp="1"/>
          </p:cNvSpPr>
          <p:nvPr>
            <p:ph idx="1"/>
          </p:nvPr>
        </p:nvSpPr>
        <p:spPr/>
        <p:txBody>
          <a:bodyPr/>
          <a:lstStyle/>
          <a:p>
            <a:r>
              <a:rPr lang="en-US" dirty="0" smtClean="0"/>
              <a:t>Germany formally unified in 1871</a:t>
            </a:r>
          </a:p>
          <a:p>
            <a:r>
              <a:rPr lang="en-US" dirty="0" smtClean="0"/>
              <a:t>Germany gets Alsace &amp; Loraine – bitter relationship between Germany &amp; France </a:t>
            </a:r>
          </a:p>
          <a:p>
            <a:r>
              <a:rPr lang="en-US" dirty="0" smtClean="0"/>
              <a:t>Austria not included in unification – </a:t>
            </a:r>
            <a:r>
              <a:rPr lang="en-US" dirty="0" err="1"/>
              <a:t>k</a:t>
            </a:r>
            <a:r>
              <a:rPr lang="en-US" dirty="0" err="1" smtClean="0"/>
              <a:t>leinsdeustch</a:t>
            </a:r>
            <a:r>
              <a:rPr lang="en-US" dirty="0" smtClean="0"/>
              <a:t> </a:t>
            </a:r>
          </a:p>
          <a:p>
            <a:r>
              <a:rPr lang="en-US" dirty="0" smtClean="0"/>
              <a:t>France goes from liberal empire under Napoleon III to Third Republic</a:t>
            </a:r>
          </a:p>
          <a:p>
            <a:endParaRPr lang="en-US" dirty="0"/>
          </a:p>
        </p:txBody>
      </p:sp>
    </p:spTree>
    <p:extLst>
      <p:ext uri="{BB962C8B-B14F-4D97-AF65-F5344CB8AC3E}">
        <p14:creationId xmlns:p14="http://schemas.microsoft.com/office/powerpoint/2010/main" val="30086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106. </a:t>
            </a:r>
            <a:r>
              <a:rPr lang="en-US" sz="3200" dirty="0"/>
              <a:t>What actions were taken by Bismarck to control Germany once it was unified?</a:t>
            </a:r>
            <a:br>
              <a:rPr lang="en-US" sz="3200" dirty="0"/>
            </a:br>
            <a:endParaRPr lang="en-US" sz="3200" dirty="0"/>
          </a:p>
        </p:txBody>
      </p:sp>
      <p:sp>
        <p:nvSpPr>
          <p:cNvPr id="3" name="Content Placeholder 2"/>
          <p:cNvSpPr>
            <a:spLocks noGrp="1"/>
          </p:cNvSpPr>
          <p:nvPr>
            <p:ph idx="1"/>
          </p:nvPr>
        </p:nvSpPr>
        <p:spPr/>
        <p:txBody>
          <a:bodyPr/>
          <a:lstStyle/>
          <a:p>
            <a:r>
              <a:rPr lang="en-US" dirty="0" smtClean="0"/>
              <a:t>See answers to question 104!</a:t>
            </a:r>
            <a:endParaRPr lang="en-US" dirty="0"/>
          </a:p>
        </p:txBody>
      </p:sp>
    </p:spTree>
    <p:extLst>
      <p:ext uri="{BB962C8B-B14F-4D97-AF65-F5344CB8AC3E}">
        <p14:creationId xmlns:p14="http://schemas.microsoft.com/office/powerpoint/2010/main" val="40056006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107. </a:t>
            </a:r>
            <a:r>
              <a:rPr lang="en-US" sz="3200" dirty="0"/>
              <a:t>How did France go from having an empire under Napoleon III to the creation of the Third French Republic?</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Louis Napoleon elected president of Second Republic in 1848 – holds plebiscite to grant him dictatorial powers, 1851</a:t>
            </a:r>
          </a:p>
          <a:p>
            <a:r>
              <a:rPr lang="en-US" dirty="0" smtClean="0"/>
              <a:t>1852 – second plebiscite to do away with Second Republic and create French Empire </a:t>
            </a:r>
            <a:r>
              <a:rPr lang="en-US" dirty="0" smtClean="0">
                <a:sym typeface="Wingdings"/>
              </a:rPr>
              <a:t> becomes Napoleon III</a:t>
            </a:r>
          </a:p>
          <a:p>
            <a:r>
              <a:rPr lang="en-US" dirty="0" smtClean="0">
                <a:sym typeface="Wingdings"/>
              </a:rPr>
              <a:t>Paris gets redesigned into a modern city – looks nice and people enjoy but also serves practical purpose – designed to ensure future revolts could be easily dealt with</a:t>
            </a:r>
          </a:p>
          <a:p>
            <a:r>
              <a:rPr lang="en-US" dirty="0" smtClean="0">
                <a:sym typeface="Wingdings"/>
              </a:rPr>
              <a:t>1852-1860 – Napoleon III has authoritarian rule</a:t>
            </a:r>
          </a:p>
          <a:p>
            <a:r>
              <a:rPr lang="en-US" dirty="0" smtClean="0">
                <a:sym typeface="Wingdings"/>
              </a:rPr>
              <a:t>1860-1871 – “Liberal Empire” with a constitution</a:t>
            </a:r>
          </a:p>
          <a:p>
            <a:r>
              <a:rPr lang="en-US" dirty="0" smtClean="0">
                <a:sym typeface="Wingdings"/>
              </a:rPr>
              <a:t>Second French Empire collapses after Franco-Prussian War</a:t>
            </a:r>
          </a:p>
          <a:p>
            <a:pPr lvl="1"/>
            <a:r>
              <a:rPr lang="en-US" dirty="0" smtClean="0"/>
              <a:t>Monarchists quarrel over who should rule next – decision = no monarch, Third Republic</a:t>
            </a:r>
          </a:p>
          <a:p>
            <a:r>
              <a:rPr lang="en-US" dirty="0" smtClean="0"/>
              <a:t>Third Republic has to immediately deal with Paris Commune – radical socialist government that set up shop in Paris – 25,000 Parisians killed </a:t>
            </a:r>
            <a:r>
              <a:rPr lang="en-US" dirty="0" err="1" smtClean="0"/>
              <a:t>bu</a:t>
            </a:r>
            <a:r>
              <a:rPr lang="en-US" dirty="0" smtClean="0"/>
              <a:t> Third Republic firmly established</a:t>
            </a:r>
            <a:endParaRPr lang="en-US" dirty="0"/>
          </a:p>
        </p:txBody>
      </p:sp>
    </p:spTree>
    <p:extLst>
      <p:ext uri="{BB962C8B-B14F-4D97-AF65-F5344CB8AC3E}">
        <p14:creationId xmlns:p14="http://schemas.microsoft.com/office/powerpoint/2010/main" val="15517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108. </a:t>
            </a:r>
            <a:r>
              <a:rPr lang="en-US" sz="3200" dirty="0"/>
              <a:t>Why was Great Britain politically stable in the late nineteenth century?</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Victorian England – named after longest reigning monarch, Queen Victoria</a:t>
            </a:r>
          </a:p>
          <a:p>
            <a:pPr lvl="1"/>
            <a:r>
              <a:rPr lang="en-US" dirty="0" smtClean="0"/>
              <a:t>Reflected economic &amp; political supremacy and perceived social supremacy as well</a:t>
            </a:r>
          </a:p>
          <a:p>
            <a:pPr lvl="1"/>
            <a:r>
              <a:rPr lang="en-US" dirty="0" smtClean="0"/>
              <a:t>Great Exhibition of 1851 – showing off all of the great power, wealth, and industrialization of Great Britain at the Crystal Palace</a:t>
            </a:r>
          </a:p>
          <a:p>
            <a:r>
              <a:rPr lang="en-US" dirty="0" smtClean="0"/>
              <a:t>Benjamin Disraeli </a:t>
            </a:r>
          </a:p>
          <a:p>
            <a:pPr lvl="1"/>
            <a:r>
              <a:rPr lang="en-US" dirty="0" smtClean="0"/>
              <a:t>Second Reform Bill – city-dwelling men get the right to vote</a:t>
            </a:r>
          </a:p>
          <a:p>
            <a:r>
              <a:rPr lang="en-US" dirty="0" smtClean="0"/>
              <a:t>William Gladstone</a:t>
            </a:r>
          </a:p>
          <a:p>
            <a:pPr lvl="1"/>
            <a:r>
              <a:rPr lang="en-US" dirty="0" smtClean="0"/>
              <a:t>Suffrage further extended to rural men</a:t>
            </a:r>
          </a:p>
          <a:p>
            <a:r>
              <a:rPr lang="en-US" dirty="0" smtClean="0"/>
              <a:t>Rivalry between Disraeli &amp; Gladstone – evolution of political system dominated by two parties (Disraeli – Conservative, Gladstone – Liberal)</a:t>
            </a:r>
          </a:p>
          <a:p>
            <a:r>
              <a:rPr lang="en-US" dirty="0" smtClean="0"/>
              <a:t>Lessening power of the monarch, more power to the Prime Minister &amp; Parliament  </a:t>
            </a:r>
            <a:endParaRPr lang="en-US" dirty="0"/>
          </a:p>
        </p:txBody>
      </p:sp>
    </p:spTree>
    <p:extLst>
      <p:ext uri="{BB962C8B-B14F-4D97-AF65-F5344CB8AC3E}">
        <p14:creationId xmlns:p14="http://schemas.microsoft.com/office/powerpoint/2010/main" val="18415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10. </a:t>
            </a:r>
            <a:r>
              <a:rPr lang="en-US" sz="3200" dirty="0"/>
              <a:t>What are some examples of Northern Renaissance art &amp; literature?</a:t>
            </a:r>
            <a:br>
              <a:rPr lang="en-US" sz="3200" dirty="0"/>
            </a:br>
            <a:endParaRPr lang="en-US" sz="3200"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i="1" dirty="0" smtClean="0"/>
              <a:t>Adages, In Praise of Folly, Handbook of the Christian Knight</a:t>
            </a:r>
          </a:p>
          <a:p>
            <a:r>
              <a:rPr lang="en-US" i="1" dirty="0" smtClean="0"/>
              <a:t>Utopia</a:t>
            </a:r>
          </a:p>
          <a:p>
            <a:r>
              <a:rPr lang="en-US" i="1" dirty="0" smtClean="0"/>
              <a:t>Canterbury Tales</a:t>
            </a:r>
          </a:p>
          <a:p>
            <a:r>
              <a:rPr lang="en-US" i="1" dirty="0" smtClean="0"/>
              <a:t>Hamlet, Othello, Romeo &amp; Juliette (</a:t>
            </a:r>
            <a:r>
              <a:rPr lang="en-US" b="1" i="1" dirty="0" smtClean="0"/>
              <a:t>ANYTHING BY SHAKESPEARE!!!)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4495800" cy="262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68057"/>
            <a:ext cx="4800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109. </a:t>
            </a:r>
            <a:r>
              <a:rPr lang="en-US" sz="3200" dirty="0"/>
              <a:t>What roles did Disraeli, Gladstone and Queen Victoria play in the stability of Great Britain?</a:t>
            </a:r>
            <a:br>
              <a:rPr lang="en-US" sz="3200" dirty="0"/>
            </a:br>
            <a:endParaRPr lang="en-US" sz="3200" dirty="0"/>
          </a:p>
        </p:txBody>
      </p:sp>
      <p:sp>
        <p:nvSpPr>
          <p:cNvPr id="3" name="Content Placeholder 2"/>
          <p:cNvSpPr>
            <a:spLocks noGrp="1"/>
          </p:cNvSpPr>
          <p:nvPr>
            <p:ph idx="1"/>
          </p:nvPr>
        </p:nvSpPr>
        <p:spPr>
          <a:xfrm>
            <a:off x="304800" y="1295400"/>
            <a:ext cx="8610600" cy="5486400"/>
          </a:xfrm>
        </p:spPr>
        <p:txBody>
          <a:bodyPr>
            <a:normAutofit fontScale="62500" lnSpcReduction="20000"/>
          </a:bodyPr>
          <a:lstStyle/>
          <a:p>
            <a:r>
              <a:rPr lang="en-US" dirty="0" smtClean="0"/>
              <a:t>Disraeli:</a:t>
            </a:r>
          </a:p>
          <a:p>
            <a:pPr lvl="1"/>
            <a:r>
              <a:rPr lang="en-US" dirty="0" smtClean="0"/>
              <a:t>Working class males get right to vote</a:t>
            </a:r>
          </a:p>
          <a:p>
            <a:pPr lvl="1"/>
            <a:r>
              <a:rPr lang="en-US" dirty="0" smtClean="0"/>
              <a:t>Public Health Act, 1875 – duty of state to interfere with private property to protect health &amp; physical well being</a:t>
            </a:r>
          </a:p>
          <a:p>
            <a:pPr lvl="1"/>
            <a:r>
              <a:rPr lang="en-US" dirty="0" smtClean="0"/>
              <a:t>Artisan Dwelling Act – government takes active role in providing housing for working class</a:t>
            </a:r>
          </a:p>
          <a:p>
            <a:pPr lvl="1"/>
            <a:r>
              <a:rPr lang="en-US" dirty="0" smtClean="0"/>
              <a:t>Protection of trade unions</a:t>
            </a:r>
          </a:p>
          <a:p>
            <a:r>
              <a:rPr lang="en-US" dirty="0" smtClean="0"/>
              <a:t>The “Great Ministry” Gladstone</a:t>
            </a:r>
          </a:p>
          <a:p>
            <a:pPr lvl="1"/>
            <a:r>
              <a:rPr lang="en-US" dirty="0" smtClean="0"/>
              <a:t>Freedom of religion and class</a:t>
            </a:r>
          </a:p>
          <a:p>
            <a:pPr lvl="1"/>
            <a:r>
              <a:rPr lang="en-US" dirty="0" smtClean="0"/>
              <a:t>Competitive civil service exams</a:t>
            </a:r>
          </a:p>
          <a:p>
            <a:pPr lvl="1"/>
            <a:r>
              <a:rPr lang="en-US" dirty="0" smtClean="0"/>
              <a:t>Voting by secret ballot </a:t>
            </a:r>
          </a:p>
          <a:p>
            <a:pPr lvl="1"/>
            <a:r>
              <a:rPr lang="en-US" dirty="0" smtClean="0"/>
              <a:t>Education Act, 1870 – government, not church would run elementary schools</a:t>
            </a:r>
          </a:p>
          <a:p>
            <a:r>
              <a:rPr lang="en-US" dirty="0" smtClean="0"/>
              <a:t>Queen Victoria</a:t>
            </a:r>
          </a:p>
          <a:p>
            <a:pPr lvl="1"/>
            <a:r>
              <a:rPr lang="en-US" dirty="0" smtClean="0"/>
              <a:t>Symbol of monarchical strength and power but actually lessened power of monarch</a:t>
            </a:r>
          </a:p>
          <a:p>
            <a:pPr lvl="1"/>
            <a:r>
              <a:rPr lang="en-US" dirty="0" smtClean="0"/>
              <a:t>Parliament becomes much more powerful</a:t>
            </a:r>
          </a:p>
          <a:p>
            <a:pPr lvl="1"/>
            <a:r>
              <a:rPr lang="en-US" dirty="0" smtClean="0"/>
              <a:t>Role of Prime Minister becomes solidified and taken out of the control of the monarch</a:t>
            </a:r>
          </a:p>
          <a:p>
            <a:pPr lvl="1"/>
            <a:r>
              <a:rPr lang="en-US" dirty="0" smtClean="0"/>
              <a:t>Social behaviors (especially for women) are </a:t>
            </a:r>
            <a:r>
              <a:rPr lang="en-US" dirty="0" err="1" smtClean="0"/>
              <a:t>uber</a:t>
            </a:r>
            <a:r>
              <a:rPr lang="en-US" dirty="0" smtClean="0"/>
              <a:t>-important – sense of social distinction from other European cultures (Social Darwinism…?)</a:t>
            </a:r>
            <a:endParaRPr lang="en-US" dirty="0"/>
          </a:p>
        </p:txBody>
      </p:sp>
    </p:spTree>
    <p:extLst>
      <p:ext uri="{BB962C8B-B14F-4D97-AF65-F5344CB8AC3E}">
        <p14:creationId xmlns:p14="http://schemas.microsoft.com/office/powerpoint/2010/main" val="255805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110. </a:t>
            </a:r>
            <a:r>
              <a:rPr lang="en-US" sz="3200" dirty="0"/>
              <a:t>What reforms were made in Russia under Alexander II and how were they rolled back after his assassination?</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Crimean War shows Russian inadequacies </a:t>
            </a:r>
          </a:p>
          <a:p>
            <a:r>
              <a:rPr lang="en-US" dirty="0" smtClean="0"/>
              <a:t>Alexander II sees biggest problem in serfdom </a:t>
            </a:r>
          </a:p>
          <a:p>
            <a:pPr lvl="1"/>
            <a:r>
              <a:rPr lang="en-US" dirty="0" smtClean="0"/>
              <a:t>Frees serfs in 1861</a:t>
            </a:r>
          </a:p>
          <a:p>
            <a:pPr lvl="1"/>
            <a:r>
              <a:rPr lang="en-US" dirty="0" smtClean="0"/>
              <a:t>Freed serfs have to pay for their freedom over a 50 year period, land given to them is terrible, very little changes for the serfs</a:t>
            </a:r>
          </a:p>
          <a:p>
            <a:r>
              <a:rPr lang="en-US" dirty="0" err="1" smtClean="0"/>
              <a:t>Zemstvos</a:t>
            </a:r>
            <a:r>
              <a:rPr lang="en-US" dirty="0" smtClean="0"/>
              <a:t> – local district assemblies that dealt with local problems – dominated by local gentry</a:t>
            </a:r>
          </a:p>
          <a:p>
            <a:r>
              <a:rPr lang="en-US" dirty="0" smtClean="0"/>
              <a:t>1881 – People’s Will (terrorist group) assassinated Alexander II because reforms were not far reaching enough </a:t>
            </a:r>
          </a:p>
          <a:p>
            <a:r>
              <a:rPr lang="en-US" dirty="0" smtClean="0"/>
              <a:t>Alexander III takes throne and rolls back almost all reforms </a:t>
            </a:r>
            <a:endParaRPr lang="en-US" dirty="0"/>
          </a:p>
        </p:txBody>
      </p:sp>
    </p:spTree>
    <p:extLst>
      <p:ext uri="{BB962C8B-B14F-4D97-AF65-F5344CB8AC3E}">
        <p14:creationId xmlns:p14="http://schemas.microsoft.com/office/powerpoint/2010/main" val="33670699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111. </a:t>
            </a:r>
            <a:r>
              <a:rPr lang="en-US" sz="3200" dirty="0"/>
              <a:t>What political changes happened in the Hapsburg Empire of Austria in the nineteenth century?</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1866 – lost territory in Italy, defeated by Prussia, nationalist sentiment growing in empire</a:t>
            </a:r>
          </a:p>
          <a:p>
            <a:pPr lvl="1"/>
            <a:r>
              <a:rPr lang="en-US" dirty="0" smtClean="0"/>
              <a:t>Ausgleisch (Compromise) of 1866 – creation of dual monarchy with Magyars in Hungary = Austria-Hungary</a:t>
            </a:r>
          </a:p>
          <a:p>
            <a:pPr lvl="2"/>
            <a:r>
              <a:rPr lang="en-US" dirty="0" smtClean="0"/>
              <a:t>Each state independent but united under Francis Joseph (Emperor of Austria, King of Hungary)</a:t>
            </a:r>
          </a:p>
          <a:p>
            <a:r>
              <a:rPr lang="en-US" dirty="0" smtClean="0"/>
              <a:t>Austria-Hungary attempts to repress further nationalist sentiment in the Balkans – helps fuel causes of WWI</a:t>
            </a:r>
            <a:endParaRPr lang="en-US" dirty="0"/>
          </a:p>
        </p:txBody>
      </p:sp>
    </p:spTree>
    <p:extLst>
      <p:ext uri="{BB962C8B-B14F-4D97-AF65-F5344CB8AC3E}">
        <p14:creationId xmlns:p14="http://schemas.microsoft.com/office/powerpoint/2010/main" val="12177813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112. </a:t>
            </a:r>
            <a:r>
              <a:rPr lang="en-US" sz="3200" dirty="0"/>
              <a:t>What reforms were attempted in the Ottoman Empire in the nineteenth century?</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Results of Crimean War show Ottoman weakness</a:t>
            </a:r>
          </a:p>
          <a:p>
            <a:r>
              <a:rPr lang="en-US" dirty="0" err="1" smtClean="0"/>
              <a:t>Tanzimat</a:t>
            </a:r>
            <a:r>
              <a:rPr lang="en-US" dirty="0" smtClean="0"/>
              <a:t> Reforms – reactionary response to weaknesses</a:t>
            </a:r>
          </a:p>
          <a:p>
            <a:pPr lvl="1"/>
            <a:r>
              <a:rPr lang="en-US" dirty="0" smtClean="0"/>
              <a:t>Adopted Western liberal ideas – government reform</a:t>
            </a:r>
          </a:p>
          <a:p>
            <a:pPr lvl="1"/>
            <a:r>
              <a:rPr lang="en-US" dirty="0" smtClean="0"/>
              <a:t>Young Turks (nationalistic group) benefited from Western education</a:t>
            </a:r>
          </a:p>
          <a:p>
            <a:r>
              <a:rPr lang="en-US" dirty="0" smtClean="0"/>
              <a:t>Sultan Abdul Hamid II comes to throne and repeals progressive reforms</a:t>
            </a:r>
          </a:p>
          <a:p>
            <a:pPr lvl="1"/>
            <a:r>
              <a:rPr lang="en-US" dirty="0" smtClean="0"/>
              <a:t>Young Turks restore constitutional rule after he leaves </a:t>
            </a:r>
          </a:p>
          <a:p>
            <a:r>
              <a:rPr lang="en-US" dirty="0" smtClean="0"/>
              <a:t>Congress of Berlin, 1878 – after Russo-Turkish War, great powers recognize independence of Serbia, Montenegro, Romania </a:t>
            </a:r>
            <a:r>
              <a:rPr lang="en-US" smtClean="0"/>
              <a:t>&amp; Bulgaria </a:t>
            </a:r>
            <a:endParaRPr lang="en-US" dirty="0"/>
          </a:p>
        </p:txBody>
      </p:sp>
    </p:spTree>
    <p:extLst>
      <p:ext uri="{BB962C8B-B14F-4D97-AF65-F5344CB8AC3E}">
        <p14:creationId xmlns:p14="http://schemas.microsoft.com/office/powerpoint/2010/main" val="174699990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113. </a:t>
            </a:r>
            <a:r>
              <a:rPr lang="en-US" sz="3200" dirty="0"/>
              <a:t>What impact did the invention of steel have on industrialization?</a:t>
            </a:r>
            <a:br>
              <a:rPr lang="en-US" sz="3200" dirty="0"/>
            </a:br>
            <a:endParaRPr lang="en-US" sz="3200" dirty="0"/>
          </a:p>
        </p:txBody>
      </p:sp>
      <p:sp>
        <p:nvSpPr>
          <p:cNvPr id="3" name="Content Placeholder 2"/>
          <p:cNvSpPr>
            <a:spLocks noGrp="1"/>
          </p:cNvSpPr>
          <p:nvPr>
            <p:ph idx="1"/>
          </p:nvPr>
        </p:nvSpPr>
        <p:spPr/>
        <p:txBody>
          <a:bodyPr/>
          <a:lstStyle/>
          <a:p>
            <a:r>
              <a:rPr lang="en-US" dirty="0" smtClean="0"/>
              <a:t>“Age of Steel” = Second Industrial Revolution</a:t>
            </a:r>
          </a:p>
          <a:p>
            <a:r>
              <a:rPr lang="en-US" dirty="0" smtClean="0"/>
              <a:t>Henry Bessemer – Bessemer Process – cheaper, effective way to make steel</a:t>
            </a:r>
          </a:p>
          <a:p>
            <a:r>
              <a:rPr lang="en-US" dirty="0" smtClean="0"/>
              <a:t>Steel became metal of choice in buildings (allowed for taller buildings) and ship building (naval dominance)</a:t>
            </a:r>
            <a:endParaRPr lang="en-US" dirty="0"/>
          </a:p>
        </p:txBody>
      </p:sp>
    </p:spTree>
    <p:extLst>
      <p:ext uri="{BB962C8B-B14F-4D97-AF65-F5344CB8AC3E}">
        <p14:creationId xmlns:p14="http://schemas.microsoft.com/office/powerpoint/2010/main" val="12711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114. </a:t>
            </a:r>
            <a:r>
              <a:rPr lang="en-US" sz="3200" dirty="0"/>
              <a:t>What impact did the use of electricity have on industrialization?</a:t>
            </a:r>
            <a:br>
              <a:rPr lang="en-US" sz="3200" dirty="0"/>
            </a:br>
            <a:endParaRPr lang="en-US" sz="3200" dirty="0"/>
          </a:p>
        </p:txBody>
      </p:sp>
      <p:sp>
        <p:nvSpPr>
          <p:cNvPr id="3" name="Content Placeholder 2"/>
          <p:cNvSpPr>
            <a:spLocks noGrp="1"/>
          </p:cNvSpPr>
          <p:nvPr>
            <p:ph idx="1"/>
          </p:nvPr>
        </p:nvSpPr>
        <p:spPr/>
        <p:txBody>
          <a:bodyPr/>
          <a:lstStyle/>
          <a:p>
            <a:r>
              <a:rPr lang="en-US" dirty="0" smtClean="0"/>
              <a:t>1879 – Thomas Edison invents light bulb </a:t>
            </a:r>
          </a:p>
          <a:p>
            <a:r>
              <a:rPr lang="en-US" dirty="0" smtClean="0"/>
              <a:t>Use of electricity drastically changes European life</a:t>
            </a:r>
          </a:p>
          <a:p>
            <a:pPr lvl="1"/>
            <a:r>
              <a:rPr lang="en-US" dirty="0" smtClean="0"/>
              <a:t>Cities lit after dark = safer, more hours to work</a:t>
            </a:r>
          </a:p>
          <a:p>
            <a:pPr lvl="1"/>
            <a:r>
              <a:rPr lang="en-US" dirty="0" smtClean="0"/>
              <a:t>Leads to entertainment that growing middle class can enjoy</a:t>
            </a:r>
          </a:p>
          <a:p>
            <a:r>
              <a:rPr lang="en-US" dirty="0" smtClean="0"/>
              <a:t>Electrical power in factories increases industrial output </a:t>
            </a:r>
            <a:endParaRPr lang="en-US" dirty="0"/>
          </a:p>
        </p:txBody>
      </p:sp>
    </p:spTree>
    <p:extLst>
      <p:ext uri="{BB962C8B-B14F-4D97-AF65-F5344CB8AC3E}">
        <p14:creationId xmlns:p14="http://schemas.microsoft.com/office/powerpoint/2010/main" val="358459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115. </a:t>
            </a:r>
            <a:r>
              <a:rPr lang="en-US" sz="3200" dirty="0"/>
              <a:t>What advancements in transportation were made during the Second Industrial Revolution?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Europe’s rail network expands and connects entire continent</a:t>
            </a:r>
          </a:p>
          <a:p>
            <a:r>
              <a:rPr lang="en-US" dirty="0" smtClean="0"/>
              <a:t>Suez Canal </a:t>
            </a:r>
          </a:p>
          <a:p>
            <a:pPr lvl="1"/>
            <a:r>
              <a:rPr lang="en-US" dirty="0" smtClean="0"/>
              <a:t>Built by French, financed &amp; taken over by British – dramatically cut down on travel time to India &amp; trade</a:t>
            </a:r>
          </a:p>
          <a:p>
            <a:r>
              <a:rPr lang="en-US" dirty="0" smtClean="0"/>
              <a:t>Faster ships to cross ocean led to overseas expansion</a:t>
            </a:r>
          </a:p>
          <a:p>
            <a:r>
              <a:rPr lang="en-US" dirty="0" smtClean="0"/>
              <a:t>Refrigeration allows for perishable items to be shipped all over Europe &amp; world</a:t>
            </a:r>
          </a:p>
          <a:p>
            <a:r>
              <a:rPr lang="en-US" dirty="0" smtClean="0"/>
              <a:t>1885 – Karl Benz invents internal combustion engine &amp; automobile industry is born</a:t>
            </a:r>
          </a:p>
          <a:p>
            <a:r>
              <a:rPr lang="en-US" dirty="0" smtClean="0"/>
              <a:t>Human flight possible after 1903</a:t>
            </a:r>
            <a:endParaRPr lang="en-US" dirty="0"/>
          </a:p>
        </p:txBody>
      </p:sp>
    </p:spTree>
    <p:extLst>
      <p:ext uri="{BB962C8B-B14F-4D97-AF65-F5344CB8AC3E}">
        <p14:creationId xmlns:p14="http://schemas.microsoft.com/office/powerpoint/2010/main" val="5044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116. </a:t>
            </a:r>
            <a:r>
              <a:rPr lang="en-US" sz="3200" dirty="0"/>
              <a:t>What advancements in communication and education were made during the Second Industrial Revolution?</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Universal public education in most Western countries</a:t>
            </a:r>
          </a:p>
          <a:p>
            <a:pPr lvl="1"/>
            <a:r>
              <a:rPr lang="en-US" dirty="0" smtClean="0"/>
              <a:t>More literate people</a:t>
            </a:r>
          </a:p>
          <a:p>
            <a:r>
              <a:rPr lang="en-US" dirty="0" smtClean="0"/>
              <a:t>Telegraph allowed for Europe to be connected and news travels faster</a:t>
            </a:r>
          </a:p>
          <a:p>
            <a:pPr lvl="1"/>
            <a:r>
              <a:rPr lang="en-US" dirty="0" smtClean="0"/>
              <a:t>Also allowed for greater control over overseas colonies</a:t>
            </a:r>
          </a:p>
          <a:p>
            <a:r>
              <a:rPr lang="en-US" dirty="0" smtClean="0"/>
              <a:t>Telephone allows for near instantaneous communication</a:t>
            </a:r>
          </a:p>
          <a:p>
            <a:r>
              <a:rPr lang="en-US" dirty="0" smtClean="0"/>
              <a:t>Growing middle class enjoys new forms of entertainment </a:t>
            </a:r>
            <a:endParaRPr lang="en-US" dirty="0"/>
          </a:p>
        </p:txBody>
      </p:sp>
    </p:spTree>
    <p:extLst>
      <p:ext uri="{BB962C8B-B14F-4D97-AF65-F5344CB8AC3E}">
        <p14:creationId xmlns:p14="http://schemas.microsoft.com/office/powerpoint/2010/main" val="129016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117. </a:t>
            </a:r>
            <a:r>
              <a:rPr lang="en-US" sz="3200" dirty="0"/>
              <a:t>In what ways did science play a role in industrial expansion and what new ideas emerged around the turn of the century?</a:t>
            </a:r>
            <a:br>
              <a:rPr lang="en-US" sz="3200" dirty="0"/>
            </a:br>
            <a:endParaRPr lang="en-US" sz="3200" dirty="0"/>
          </a:p>
        </p:txBody>
      </p:sp>
      <p:sp>
        <p:nvSpPr>
          <p:cNvPr id="3" name="Content Placeholder 2"/>
          <p:cNvSpPr>
            <a:spLocks noGrp="1"/>
          </p:cNvSpPr>
          <p:nvPr>
            <p:ph idx="1"/>
          </p:nvPr>
        </p:nvSpPr>
        <p:spPr/>
        <p:txBody>
          <a:bodyPr>
            <a:normAutofit fontScale="47500" lnSpcReduction="20000"/>
          </a:bodyPr>
          <a:lstStyle/>
          <a:p>
            <a:r>
              <a:rPr lang="en-US" dirty="0" smtClean="0"/>
              <a:t>Science becomes increasingly prolific around turn of the century – expanded belief in rational progress (until WWI) </a:t>
            </a:r>
          </a:p>
          <a:p>
            <a:r>
              <a:rPr lang="en-US" dirty="0" smtClean="0"/>
              <a:t>Sometimes referred to as “Second Scientific Revolution”</a:t>
            </a:r>
          </a:p>
          <a:p>
            <a:r>
              <a:rPr lang="en-US" dirty="0" smtClean="0"/>
              <a:t>Industrialization</a:t>
            </a:r>
          </a:p>
          <a:p>
            <a:pPr lvl="1"/>
            <a:r>
              <a:rPr lang="en-US" dirty="0" smtClean="0"/>
              <a:t>Synthetic dyes revolutionizes textile industry</a:t>
            </a:r>
          </a:p>
          <a:p>
            <a:pPr lvl="1"/>
            <a:r>
              <a:rPr lang="en-US" dirty="0" smtClean="0"/>
              <a:t>Man-made fertilizers allows for greater crop production</a:t>
            </a:r>
          </a:p>
          <a:p>
            <a:pPr lvl="1"/>
            <a:r>
              <a:rPr lang="en-US" dirty="0" smtClean="0"/>
              <a:t>Nobel invents dynamite that allows for greater manipulation of environment (Box Tunnel) but also frightening because of its destructive capabilities</a:t>
            </a:r>
          </a:p>
          <a:p>
            <a:r>
              <a:rPr lang="en-US" dirty="0" smtClean="0"/>
              <a:t>New Ideas – greater specialization of science</a:t>
            </a:r>
          </a:p>
          <a:p>
            <a:pPr lvl="1"/>
            <a:r>
              <a:rPr lang="en-US" dirty="0" smtClean="0"/>
              <a:t>Faraday – electricity &amp; electromagnetism</a:t>
            </a:r>
          </a:p>
          <a:p>
            <a:pPr lvl="1"/>
            <a:r>
              <a:rPr lang="en-US" dirty="0" smtClean="0"/>
              <a:t>Joule – thermodynamics</a:t>
            </a:r>
          </a:p>
          <a:p>
            <a:pPr lvl="1"/>
            <a:r>
              <a:rPr lang="en-US" dirty="0" smtClean="0"/>
              <a:t>Mendeleev – periodic table of elements</a:t>
            </a:r>
          </a:p>
          <a:p>
            <a:pPr lvl="1"/>
            <a:r>
              <a:rPr lang="en-US" dirty="0" smtClean="0"/>
              <a:t>Rontgen – X-rays</a:t>
            </a:r>
          </a:p>
          <a:p>
            <a:pPr lvl="1"/>
            <a:r>
              <a:rPr lang="en-US" dirty="0" smtClean="0"/>
              <a:t>Curies – radioactivity </a:t>
            </a:r>
          </a:p>
          <a:p>
            <a:pPr lvl="1"/>
            <a:r>
              <a:rPr lang="en-US" dirty="0" smtClean="0"/>
              <a:t>Rutherford – atomic structure</a:t>
            </a:r>
          </a:p>
          <a:p>
            <a:pPr lvl="1"/>
            <a:r>
              <a:rPr lang="en-US" dirty="0" smtClean="0"/>
              <a:t>Planck – Quantum Physics (helps to overturn Newtonian ideas of physics)</a:t>
            </a:r>
          </a:p>
          <a:p>
            <a:pPr lvl="1"/>
            <a:r>
              <a:rPr lang="en-US" dirty="0" smtClean="0"/>
              <a:t>Einstein – Special Theory of Relativity </a:t>
            </a:r>
          </a:p>
          <a:p>
            <a:r>
              <a:rPr lang="en-US" dirty="0" smtClean="0"/>
              <a:t>New ideas created deep questioning of what was known about universe and proved that scientific understanding was ever changing </a:t>
            </a:r>
          </a:p>
          <a:p>
            <a:pPr lvl="1"/>
            <a:endParaRPr lang="en-US" dirty="0"/>
          </a:p>
        </p:txBody>
      </p:sp>
    </p:spTree>
    <p:extLst>
      <p:ext uri="{BB962C8B-B14F-4D97-AF65-F5344CB8AC3E}">
        <p14:creationId xmlns:p14="http://schemas.microsoft.com/office/powerpoint/2010/main" val="211343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118. </a:t>
            </a:r>
            <a:r>
              <a:rPr lang="en-US" sz="3200" dirty="0"/>
              <a:t>How did philosophy change around the turn of the century and what new ideas emerged?</a:t>
            </a:r>
            <a:br>
              <a:rPr lang="en-US" sz="3200" dirty="0"/>
            </a:br>
            <a:endParaRPr lang="en-US" sz="3200" dirty="0"/>
          </a:p>
        </p:txBody>
      </p:sp>
      <p:sp>
        <p:nvSpPr>
          <p:cNvPr id="3" name="Content Placeholder 2"/>
          <p:cNvSpPr>
            <a:spLocks noGrp="1"/>
          </p:cNvSpPr>
          <p:nvPr>
            <p:ph idx="1"/>
          </p:nvPr>
        </p:nvSpPr>
        <p:spPr/>
        <p:txBody>
          <a:bodyPr/>
          <a:lstStyle/>
          <a:p>
            <a:r>
              <a:rPr lang="en-US" dirty="0" smtClean="0"/>
              <a:t>Science revealed ideas that appeared to be less rational – same happens in philosophy</a:t>
            </a:r>
          </a:p>
          <a:p>
            <a:r>
              <a:rPr lang="en-US" dirty="0" smtClean="0"/>
              <a:t>Nietzsche – rejection of rational ideas from Enlightenment</a:t>
            </a:r>
          </a:p>
          <a:p>
            <a:pPr lvl="1"/>
            <a:r>
              <a:rPr lang="en-US" i="1" dirty="0" smtClean="0"/>
              <a:t>Thus </a:t>
            </a:r>
            <a:r>
              <a:rPr lang="en-US" i="1" dirty="0" err="1" smtClean="0"/>
              <a:t>Spake</a:t>
            </a:r>
            <a:r>
              <a:rPr lang="en-US" i="1" dirty="0" smtClean="0"/>
              <a:t> Zarathustra</a:t>
            </a:r>
            <a:r>
              <a:rPr lang="en-US" dirty="0" smtClean="0"/>
              <a:t> – break free from traditional morality (“God is dead”)</a:t>
            </a:r>
          </a:p>
          <a:p>
            <a:pPr lvl="1"/>
            <a:r>
              <a:rPr lang="en-US" dirty="0" smtClean="0"/>
              <a:t>Advocated for personal morality not based on religion and the rise of the “super-man”</a:t>
            </a:r>
          </a:p>
          <a:p>
            <a:pPr marL="457200" lvl="1" indent="0">
              <a:buNone/>
            </a:pPr>
            <a:endParaRPr lang="en-US" dirty="0"/>
          </a:p>
        </p:txBody>
      </p:sp>
    </p:spTree>
    <p:extLst>
      <p:ext uri="{BB962C8B-B14F-4D97-AF65-F5344CB8AC3E}">
        <p14:creationId xmlns:p14="http://schemas.microsoft.com/office/powerpoint/2010/main" val="10988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11. </a:t>
            </a:r>
            <a:r>
              <a:rPr lang="en-US" sz="3200" dirty="0"/>
              <a:t>What was the significance of the printing press and how did it change European society?</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Search for new texts because of rising number of literate people</a:t>
            </a:r>
          </a:p>
          <a:p>
            <a:r>
              <a:rPr lang="en-US" dirty="0" smtClean="0"/>
              <a:t>Increased number of people in university (thank you Renaissance Humanism)</a:t>
            </a:r>
          </a:p>
          <a:p>
            <a:r>
              <a:rPr lang="en-US" dirty="0" smtClean="0"/>
              <a:t>Gutenberg – introduced moveable type</a:t>
            </a:r>
          </a:p>
          <a:p>
            <a:pPr lvl="1"/>
            <a:r>
              <a:rPr lang="en-US" dirty="0" smtClean="0"/>
              <a:t>Printed Bibles </a:t>
            </a:r>
            <a:endParaRPr lang="en-US" dirty="0"/>
          </a:p>
          <a:p>
            <a:r>
              <a:rPr lang="en-US" dirty="0" smtClean="0"/>
              <a:t>Increased literacy even more, gave people a more personal relationship with religion, ALLOWED REFORMATION TO HAPPEN!!!</a:t>
            </a:r>
            <a:endParaRPr lang="en-US" dirty="0"/>
          </a:p>
        </p:txBody>
      </p:sp>
    </p:spTree>
    <p:extLst>
      <p:ext uri="{BB962C8B-B14F-4D97-AF65-F5344CB8AC3E}">
        <p14:creationId xmlns:p14="http://schemas.microsoft.com/office/powerpoint/2010/main" val="293724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119. </a:t>
            </a:r>
            <a:r>
              <a:rPr lang="en-US" sz="3200" dirty="0"/>
              <a:t>What is psychoanalysis and how did it change European views?</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Sigmund Freud – methods of modern science to treat mental illnesses</a:t>
            </a:r>
            <a:r>
              <a:rPr lang="en-US" dirty="0"/>
              <a:t> </a:t>
            </a:r>
            <a:r>
              <a:rPr lang="en-US" dirty="0" smtClean="0"/>
              <a:t>by delving into human subconscious – “talking cure”</a:t>
            </a:r>
          </a:p>
          <a:p>
            <a:pPr lvl="1"/>
            <a:r>
              <a:rPr lang="en-US" i="1" dirty="0" smtClean="0"/>
              <a:t>Interpretation of Dreams</a:t>
            </a:r>
            <a:r>
              <a:rPr lang="en-US" dirty="0" smtClean="0"/>
              <a:t> – dreams revealed inner workings of subconscious </a:t>
            </a:r>
          </a:p>
          <a:p>
            <a:pPr lvl="1"/>
            <a:r>
              <a:rPr lang="en-US" i="1" dirty="0" smtClean="0"/>
              <a:t>Civilization and its Discontents</a:t>
            </a:r>
            <a:r>
              <a:rPr lang="en-US" dirty="0" smtClean="0"/>
              <a:t> – questioned human progress and posited that violence was at the core of being human</a:t>
            </a:r>
          </a:p>
          <a:p>
            <a:r>
              <a:rPr lang="en-US" dirty="0"/>
              <a:t>Carl Jung – </a:t>
            </a:r>
            <a:r>
              <a:rPr lang="en-US" dirty="0" smtClean="0"/>
              <a:t>Freud</a:t>
            </a:r>
            <a:r>
              <a:rPr lang="en-US" dirty="0" smtClean="0">
                <a:latin typeface="Arial"/>
              </a:rPr>
              <a:t>’</a:t>
            </a:r>
            <a:r>
              <a:rPr lang="en-US" dirty="0" smtClean="0"/>
              <a:t>s </a:t>
            </a:r>
            <a:r>
              <a:rPr lang="en-US" dirty="0"/>
              <a:t>student who goes away from his </a:t>
            </a:r>
            <a:r>
              <a:rPr lang="en-US" dirty="0" smtClean="0"/>
              <a:t>teacher</a:t>
            </a:r>
            <a:r>
              <a:rPr lang="en-US" dirty="0" smtClean="0">
                <a:latin typeface="Arial"/>
              </a:rPr>
              <a:t>’</a:t>
            </a:r>
            <a:r>
              <a:rPr lang="en-US" dirty="0" smtClean="0"/>
              <a:t>s </a:t>
            </a:r>
            <a:r>
              <a:rPr lang="en-US" dirty="0"/>
              <a:t>theories and believes collective memories along with personal experience constitute a human </a:t>
            </a:r>
            <a:r>
              <a:rPr lang="en-US" dirty="0" smtClean="0"/>
              <a:t>being</a:t>
            </a:r>
            <a:r>
              <a:rPr lang="en-US" dirty="0" smtClean="0">
                <a:latin typeface="Arial"/>
              </a:rPr>
              <a:t>’</a:t>
            </a:r>
            <a:r>
              <a:rPr lang="en-US" dirty="0" smtClean="0"/>
              <a:t>s </a:t>
            </a:r>
            <a:r>
              <a:rPr lang="en-US" dirty="0"/>
              <a:t>soul / saw value in religion</a:t>
            </a:r>
          </a:p>
          <a:p>
            <a:endParaRPr lang="en-US" i="1" dirty="0" smtClean="0"/>
          </a:p>
        </p:txBody>
      </p:sp>
    </p:spTree>
    <p:extLst>
      <p:ext uri="{BB962C8B-B14F-4D97-AF65-F5344CB8AC3E}">
        <p14:creationId xmlns:p14="http://schemas.microsoft.com/office/powerpoint/2010/main" val="21707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120. </a:t>
            </a:r>
            <a:r>
              <a:rPr lang="en-US" sz="3200" dirty="0"/>
              <a:t>What advancements in medicine were made around the turn of the century?</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Medial treatment becomes more common and safe – going to doctor is not such a bad idea</a:t>
            </a:r>
          </a:p>
          <a:p>
            <a:r>
              <a:rPr lang="en-US" dirty="0" smtClean="0"/>
              <a:t>Anesthesia used in surgery</a:t>
            </a:r>
          </a:p>
          <a:p>
            <a:r>
              <a:rPr lang="en-US" dirty="0" smtClean="0"/>
              <a:t>Germ theory – Pasteur posited that invisible organisms causes disease – led to cleaner hospitals &amp; disinfectants (Lister)</a:t>
            </a:r>
          </a:p>
          <a:p>
            <a:r>
              <a:rPr lang="en-US" dirty="0" smtClean="0"/>
              <a:t>Use of vaccines </a:t>
            </a:r>
          </a:p>
          <a:p>
            <a:r>
              <a:rPr lang="en-US" dirty="0" smtClean="0"/>
              <a:t>Child birthing becomes safer because doctors and nurses wash hands before delivery – population increase &amp; people eventually have less children</a:t>
            </a:r>
            <a:endParaRPr lang="en-US" dirty="0"/>
          </a:p>
        </p:txBody>
      </p:sp>
    </p:spTree>
    <p:extLst>
      <p:ext uri="{BB962C8B-B14F-4D97-AF65-F5344CB8AC3E}">
        <p14:creationId xmlns:p14="http://schemas.microsoft.com/office/powerpoint/2010/main" val="20948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121. </a:t>
            </a:r>
            <a:r>
              <a:rPr lang="en-US" sz="3200" dirty="0"/>
              <a:t>What were the beliefs of Charles Darwin and what impact did they have on European views?</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Charles Darwin = English “naturalist” who traveled to Galapagos Islands to observe physical life</a:t>
            </a:r>
          </a:p>
          <a:p>
            <a:pPr lvl="1"/>
            <a:r>
              <a:rPr lang="en-US" dirty="0" smtClean="0"/>
              <a:t>Challenged Biblical creation story – said that life evolves over time</a:t>
            </a:r>
          </a:p>
          <a:p>
            <a:pPr lvl="1"/>
            <a:r>
              <a:rPr lang="en-US" dirty="0" smtClean="0"/>
              <a:t>Natural selection – beneficial traits are passed on from generation to generation and undesirable traits will be weeded out</a:t>
            </a:r>
          </a:p>
          <a:p>
            <a:pPr lvl="1"/>
            <a:r>
              <a:rPr lang="en-US" i="1" dirty="0" smtClean="0"/>
              <a:t>The Origin of the Species </a:t>
            </a:r>
            <a:r>
              <a:rPr lang="en-US" dirty="0" smtClean="0"/>
              <a:t>&amp;</a:t>
            </a:r>
            <a:r>
              <a:rPr lang="en-US" i="1" dirty="0" smtClean="0"/>
              <a:t> The Descent of Man</a:t>
            </a:r>
            <a:r>
              <a:rPr lang="en-US" dirty="0" smtClean="0"/>
              <a:t> </a:t>
            </a:r>
          </a:p>
          <a:p>
            <a:r>
              <a:rPr lang="en-US" dirty="0" smtClean="0"/>
              <a:t>Opposition to Darwin from religious groups </a:t>
            </a:r>
          </a:p>
          <a:p>
            <a:r>
              <a:rPr lang="en-US" dirty="0" smtClean="0"/>
              <a:t>Spencer – “survival of the fittest” – application of Darwin’s theories to society</a:t>
            </a:r>
          </a:p>
          <a:p>
            <a:pPr lvl="1"/>
            <a:r>
              <a:rPr lang="en-US" dirty="0" smtClean="0"/>
              <a:t>Social Darwinism – societies should not provide aid for the poor because that would upset the natural order</a:t>
            </a:r>
          </a:p>
          <a:p>
            <a:pPr lvl="2"/>
            <a:r>
              <a:rPr lang="en-US" dirty="0" smtClean="0"/>
              <a:t>Used to justify European imperialism because they saw Europeans as superior to other cultures</a:t>
            </a:r>
          </a:p>
          <a:p>
            <a:pPr lvl="2"/>
            <a:r>
              <a:rPr lang="en-US" dirty="0" smtClean="0"/>
              <a:t>Played a role in heightened anti-Semitism &amp; eventually Nazi ideology</a:t>
            </a:r>
            <a:endParaRPr lang="en-US" dirty="0"/>
          </a:p>
        </p:txBody>
      </p:sp>
    </p:spTree>
    <p:extLst>
      <p:ext uri="{BB962C8B-B14F-4D97-AF65-F5344CB8AC3E}">
        <p14:creationId xmlns:p14="http://schemas.microsoft.com/office/powerpoint/2010/main" val="25062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122. </a:t>
            </a:r>
            <a:r>
              <a:rPr lang="en-US" sz="3200" dirty="0"/>
              <a:t>What changes to the middle class occurred as a result of the Second Industrial Revolution?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Traditional aristocracy in decline after Second Industrial Revolution</a:t>
            </a:r>
          </a:p>
          <a:p>
            <a:r>
              <a:rPr lang="en-US" dirty="0" smtClean="0"/>
              <a:t>Traditional middle class of Renaissance = merchants</a:t>
            </a:r>
          </a:p>
          <a:p>
            <a:pPr lvl="1"/>
            <a:r>
              <a:rPr lang="en-US" dirty="0" smtClean="0"/>
              <a:t>During the 1</a:t>
            </a:r>
            <a:r>
              <a:rPr lang="en-US" baseline="30000" dirty="0" smtClean="0"/>
              <a:t>st</a:t>
            </a:r>
            <a:r>
              <a:rPr lang="en-US" dirty="0" smtClean="0"/>
              <a:t> &amp; 2</a:t>
            </a:r>
            <a:r>
              <a:rPr lang="en-US" baseline="30000" dirty="0" smtClean="0"/>
              <a:t>nd</a:t>
            </a:r>
            <a:r>
              <a:rPr lang="en-US" dirty="0" smtClean="0"/>
              <a:t> Industrial Revolutions, industrialists, engineers, lawyers, doctors, journalists, teachers join middle class</a:t>
            </a:r>
          </a:p>
          <a:p>
            <a:r>
              <a:rPr lang="en-US" dirty="0" smtClean="0"/>
              <a:t>Consumerism at heart of new middle class – buy stuff, look like the aristocracy</a:t>
            </a:r>
          </a:p>
          <a:p>
            <a:r>
              <a:rPr lang="en-US" dirty="0" smtClean="0"/>
              <a:t>Middle class standards of behavior became the norm</a:t>
            </a:r>
            <a:endParaRPr lang="en-US" dirty="0"/>
          </a:p>
          <a:p>
            <a:pPr lvl="1"/>
            <a:r>
              <a:rPr lang="en-US" dirty="0" smtClean="0"/>
              <a:t>Victorian morality</a:t>
            </a:r>
          </a:p>
          <a:p>
            <a:r>
              <a:rPr lang="en-US" dirty="0" smtClean="0"/>
              <a:t>Improved standard of living – entertainment, cleaner/nicer cities</a:t>
            </a:r>
          </a:p>
        </p:txBody>
      </p:sp>
    </p:spTree>
    <p:extLst>
      <p:ext uri="{BB962C8B-B14F-4D97-AF65-F5344CB8AC3E}">
        <p14:creationId xmlns:p14="http://schemas.microsoft.com/office/powerpoint/2010/main" val="425345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123. </a:t>
            </a:r>
            <a:r>
              <a:rPr lang="en-US" sz="3200" dirty="0"/>
              <a:t>What changes to the working class occurred as a result of the Second Industrial Revolution?</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Changes for workers were slight at best</a:t>
            </a:r>
          </a:p>
          <a:p>
            <a:r>
              <a:rPr lang="en-US" dirty="0" smtClean="0"/>
              <a:t>Great Britain – Chartism gave working class more rights</a:t>
            </a:r>
          </a:p>
          <a:p>
            <a:r>
              <a:rPr lang="en-US" dirty="0" smtClean="0"/>
              <a:t>Revisionist Socialism</a:t>
            </a:r>
          </a:p>
          <a:p>
            <a:pPr lvl="1"/>
            <a:r>
              <a:rPr lang="en-US" dirty="0" smtClean="0"/>
              <a:t>Bernstein – argued for Marx’s ideas of evolutionary socialism but said that socialism would have to operate within the confines of society (non-revolutionary) because capitalism was so firmly rooted</a:t>
            </a:r>
          </a:p>
          <a:p>
            <a:r>
              <a:rPr lang="en-US" dirty="0" smtClean="0"/>
              <a:t>Anarchism – Proudhon – viewed all property as theft and advocated for workers to form small groups of independent producers that operated outside of the state &amp; govern themselves</a:t>
            </a:r>
            <a:endParaRPr lang="en-US" dirty="0"/>
          </a:p>
        </p:txBody>
      </p:sp>
    </p:spTree>
    <p:extLst>
      <p:ext uri="{BB962C8B-B14F-4D97-AF65-F5344CB8AC3E}">
        <p14:creationId xmlns:p14="http://schemas.microsoft.com/office/powerpoint/2010/main" val="111682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124. </a:t>
            </a:r>
            <a:r>
              <a:rPr lang="en-US" sz="3200" dirty="0"/>
              <a:t>What changes happened to the Catholic Church in the late nineteenth century?</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Revolutions of 1848 frighten Pope (forced to flee) </a:t>
            </a:r>
            <a:r>
              <a:rPr lang="en-US" dirty="0" smtClean="0">
                <a:sym typeface="Wingdings"/>
              </a:rPr>
              <a:t> comes back to power and issues </a:t>
            </a:r>
            <a:r>
              <a:rPr lang="en-US" i="1" dirty="0" smtClean="0">
                <a:sym typeface="Wingdings"/>
              </a:rPr>
              <a:t>Syllabus of Errors</a:t>
            </a:r>
            <a:r>
              <a:rPr lang="en-US" dirty="0" smtClean="0">
                <a:sym typeface="Wingdings"/>
              </a:rPr>
              <a:t> – liberalism as one of the errors of modern life, proposed “papal infallibility” – when dealing with matters of faith, the pope cannot be wrong</a:t>
            </a:r>
          </a:p>
          <a:p>
            <a:r>
              <a:rPr lang="en-US" dirty="0" err="1" smtClean="0">
                <a:sym typeface="Wingdings"/>
              </a:rPr>
              <a:t>Kulturkampf</a:t>
            </a:r>
            <a:r>
              <a:rPr lang="en-US" dirty="0" smtClean="0">
                <a:sym typeface="Wingdings"/>
              </a:rPr>
              <a:t> in Germany under Bismarck</a:t>
            </a:r>
          </a:p>
          <a:p>
            <a:r>
              <a:rPr lang="en-US" dirty="0" smtClean="0">
                <a:sym typeface="Wingdings"/>
              </a:rPr>
              <a:t>Pope Leo XIII – </a:t>
            </a:r>
            <a:r>
              <a:rPr lang="en-US" i="1" dirty="0" err="1" smtClean="0">
                <a:sym typeface="Wingdings"/>
              </a:rPr>
              <a:t>Rerum</a:t>
            </a:r>
            <a:r>
              <a:rPr lang="en-US" i="1" dirty="0" smtClean="0">
                <a:sym typeface="Wingdings"/>
              </a:rPr>
              <a:t> </a:t>
            </a:r>
            <a:r>
              <a:rPr lang="en-US" i="1" dirty="0" err="1" smtClean="0">
                <a:sym typeface="Wingdings"/>
              </a:rPr>
              <a:t>Novarum</a:t>
            </a:r>
            <a:r>
              <a:rPr lang="en-US" i="1" dirty="0" smtClean="0">
                <a:sym typeface="Wingdings"/>
              </a:rPr>
              <a:t> </a:t>
            </a:r>
            <a:r>
              <a:rPr lang="en-US" dirty="0" smtClean="0">
                <a:sym typeface="Wingdings"/>
              </a:rPr>
              <a:t>– bashed socialism but said that Church had responsibility in helping the poor</a:t>
            </a:r>
            <a:endParaRPr lang="en-US" dirty="0"/>
          </a:p>
        </p:txBody>
      </p:sp>
    </p:spTree>
    <p:extLst>
      <p:ext uri="{BB962C8B-B14F-4D97-AF65-F5344CB8AC3E}">
        <p14:creationId xmlns:p14="http://schemas.microsoft.com/office/powerpoint/2010/main" val="42618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125. </a:t>
            </a:r>
            <a:r>
              <a:rPr lang="en-US" sz="3200" dirty="0"/>
              <a:t>What was the significance of Strauss’s ideas about the Bible?</a:t>
            </a:r>
            <a:br>
              <a:rPr lang="en-US" sz="3200" dirty="0"/>
            </a:br>
            <a:endParaRPr lang="en-US" sz="3200" dirty="0"/>
          </a:p>
        </p:txBody>
      </p:sp>
      <p:sp>
        <p:nvSpPr>
          <p:cNvPr id="3" name="Content Placeholder 2"/>
          <p:cNvSpPr>
            <a:spLocks noGrp="1"/>
          </p:cNvSpPr>
          <p:nvPr>
            <p:ph idx="1"/>
          </p:nvPr>
        </p:nvSpPr>
        <p:spPr/>
        <p:txBody>
          <a:bodyPr/>
          <a:lstStyle/>
          <a:p>
            <a:r>
              <a:rPr lang="en-US" dirty="0" smtClean="0"/>
              <a:t>David Friedrich Strauss – </a:t>
            </a:r>
            <a:r>
              <a:rPr lang="en-US" i="1" dirty="0" smtClean="0"/>
              <a:t>The Life of Jesus Critically Examined</a:t>
            </a:r>
            <a:r>
              <a:rPr lang="en-US" dirty="0" smtClean="0"/>
              <a:t> – search for a real historical account of Jesus – cant find one</a:t>
            </a:r>
          </a:p>
          <a:p>
            <a:pPr lvl="1"/>
            <a:r>
              <a:rPr lang="en-US" dirty="0" smtClean="0"/>
              <a:t>Bible is a series of myths – “Christ in faith, rather than Jesus of history”</a:t>
            </a:r>
          </a:p>
          <a:p>
            <a:r>
              <a:rPr lang="en-US" dirty="0" smtClean="0"/>
              <a:t>Samuel Taylor Coleridge &amp; George Elliot – God was man-made device that reflected our own inner sense of the divine</a:t>
            </a:r>
            <a:endParaRPr lang="en-US" dirty="0"/>
          </a:p>
        </p:txBody>
      </p:sp>
    </p:spTree>
    <p:extLst>
      <p:ext uri="{BB962C8B-B14F-4D97-AF65-F5344CB8AC3E}">
        <p14:creationId xmlns:p14="http://schemas.microsoft.com/office/powerpoint/2010/main" val="37624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126. </a:t>
            </a:r>
            <a:r>
              <a:rPr lang="en-US" sz="3200" dirty="0"/>
              <a:t>How did the working class and peasantry view religion in the late nineteenth century?</a:t>
            </a:r>
            <a:br>
              <a:rPr lang="en-US" sz="3200" dirty="0"/>
            </a:br>
            <a:endParaRPr lang="en-US" sz="3200" dirty="0"/>
          </a:p>
        </p:txBody>
      </p:sp>
      <p:sp>
        <p:nvSpPr>
          <p:cNvPr id="3" name="Content Placeholder 2"/>
          <p:cNvSpPr>
            <a:spLocks noGrp="1"/>
          </p:cNvSpPr>
          <p:nvPr>
            <p:ph idx="1"/>
          </p:nvPr>
        </p:nvSpPr>
        <p:spPr/>
        <p:txBody>
          <a:bodyPr/>
          <a:lstStyle/>
          <a:p>
            <a:r>
              <a:rPr lang="en-US" dirty="0" smtClean="0"/>
              <a:t>Working class had very little connection with organized religion – very few went to church</a:t>
            </a:r>
          </a:p>
          <a:p>
            <a:r>
              <a:rPr lang="en-US" dirty="0" smtClean="0"/>
              <a:t>Some pockets of religious revival</a:t>
            </a:r>
          </a:p>
          <a:p>
            <a:pPr lvl="1"/>
            <a:r>
              <a:rPr lang="en-US" dirty="0" smtClean="0"/>
              <a:t>Miracle at Lourdes </a:t>
            </a:r>
            <a:endParaRPr lang="en-US" dirty="0"/>
          </a:p>
        </p:txBody>
      </p:sp>
    </p:spTree>
    <p:extLst>
      <p:ext uri="{BB962C8B-B14F-4D97-AF65-F5344CB8AC3E}">
        <p14:creationId xmlns:p14="http://schemas.microsoft.com/office/powerpoint/2010/main" val="18349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127. </a:t>
            </a:r>
            <a:r>
              <a:rPr lang="en-US" sz="3200" dirty="0"/>
              <a:t>What examples of anti-Semitism exist in the late nineteenth century and how did they give rise to Zionism?</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Legal status of Jews improved throughout 19</a:t>
            </a:r>
            <a:r>
              <a:rPr lang="en-US" baseline="30000" dirty="0" smtClean="0"/>
              <a:t>th</a:t>
            </a:r>
            <a:r>
              <a:rPr lang="en-US" dirty="0" smtClean="0"/>
              <a:t> century</a:t>
            </a:r>
            <a:r>
              <a:rPr lang="en-US" dirty="0"/>
              <a:t> </a:t>
            </a:r>
            <a:r>
              <a:rPr lang="en-US" dirty="0" smtClean="0"/>
              <a:t>but social discrimination remained </a:t>
            </a:r>
          </a:p>
          <a:p>
            <a:r>
              <a:rPr lang="en-US" dirty="0" smtClean="0"/>
              <a:t>Last 25 years of 19</a:t>
            </a:r>
            <a:r>
              <a:rPr lang="en-US" baseline="30000" dirty="0" smtClean="0"/>
              <a:t>th</a:t>
            </a:r>
            <a:r>
              <a:rPr lang="en-US" dirty="0" smtClean="0"/>
              <a:t> century saw repressive measures against Jews – blamed for new troubling economic trends</a:t>
            </a:r>
          </a:p>
          <a:p>
            <a:pPr lvl="1"/>
            <a:r>
              <a:rPr lang="en-US" dirty="0" smtClean="0"/>
              <a:t>Depression of 1873 = increased prejudice</a:t>
            </a:r>
          </a:p>
          <a:p>
            <a:pPr lvl="1"/>
            <a:r>
              <a:rPr lang="en-US" dirty="0" smtClean="0"/>
              <a:t>Anti-Semitism based on Social Darwinism </a:t>
            </a:r>
          </a:p>
          <a:p>
            <a:r>
              <a:rPr lang="en-US" dirty="0" smtClean="0"/>
              <a:t>Dreyfus Affair in France</a:t>
            </a:r>
          </a:p>
          <a:p>
            <a:pPr lvl="1"/>
            <a:r>
              <a:rPr lang="en-US" dirty="0" smtClean="0"/>
              <a:t>Captain Alfred Dreyfus accused of selling secrets to Prussia during Franco-Prussian War – no real evidence but still got convicted – Emile Zola (writer) helps acquit Dreyfus but anti-Semitism of 3</a:t>
            </a:r>
            <a:r>
              <a:rPr lang="en-US" baseline="30000" dirty="0" smtClean="0"/>
              <a:t>rd</a:t>
            </a:r>
            <a:r>
              <a:rPr lang="en-US" dirty="0" smtClean="0"/>
              <a:t> Republic shown</a:t>
            </a:r>
          </a:p>
          <a:p>
            <a:r>
              <a:rPr lang="en-US" dirty="0" smtClean="0"/>
              <a:t>Pogroms in Russia</a:t>
            </a:r>
          </a:p>
          <a:p>
            <a:r>
              <a:rPr lang="en-US" dirty="0" smtClean="0"/>
              <a:t>Zionism – Theodore Herzl – Jewish nationalism</a:t>
            </a:r>
          </a:p>
          <a:p>
            <a:pPr lvl="1"/>
            <a:r>
              <a:rPr lang="en-US" dirty="0" smtClean="0"/>
              <a:t>Desire to create a Jewish national state after anti-Semitism becomes strong </a:t>
            </a:r>
          </a:p>
        </p:txBody>
      </p:sp>
    </p:spTree>
    <p:extLst>
      <p:ext uri="{BB962C8B-B14F-4D97-AF65-F5344CB8AC3E}">
        <p14:creationId xmlns:p14="http://schemas.microsoft.com/office/powerpoint/2010/main" val="6013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128. </a:t>
            </a:r>
            <a:r>
              <a:rPr lang="en-US" sz="3200" dirty="0"/>
              <a:t>How did the roles of women change because of the Second Industrial Revolution?</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Separate spheres for males &amp; females</a:t>
            </a:r>
          </a:p>
          <a:p>
            <a:r>
              <a:rPr lang="en-US" dirty="0" smtClean="0"/>
              <a:t>Middle class</a:t>
            </a:r>
          </a:p>
          <a:p>
            <a:pPr lvl="1"/>
            <a:r>
              <a:rPr lang="en-US" dirty="0" smtClean="0"/>
              <a:t>Men worked and provided</a:t>
            </a:r>
          </a:p>
          <a:p>
            <a:pPr lvl="1"/>
            <a:r>
              <a:rPr lang="en-US" dirty="0" smtClean="0"/>
              <a:t>Women’s role is in the house</a:t>
            </a:r>
          </a:p>
          <a:p>
            <a:pPr lvl="2"/>
            <a:r>
              <a:rPr lang="en-US" dirty="0" smtClean="0"/>
              <a:t>“Cult of domesticity” – idealization of female’s place within the household</a:t>
            </a:r>
          </a:p>
          <a:p>
            <a:pPr lvl="2"/>
            <a:r>
              <a:rPr lang="en-US" dirty="0" smtClean="0"/>
              <a:t>Women expected to make home a paradise, have social graces, raise children to be well behaved, religious</a:t>
            </a:r>
          </a:p>
          <a:p>
            <a:r>
              <a:rPr lang="en-US" dirty="0" smtClean="0"/>
              <a:t>Working class</a:t>
            </a:r>
          </a:p>
          <a:p>
            <a:pPr lvl="1"/>
            <a:r>
              <a:rPr lang="en-US" dirty="0" smtClean="0"/>
              <a:t>Pushed out of factory work but found jobs as servants, housekeepers – domestic labor</a:t>
            </a:r>
            <a:endParaRPr lang="en-US" dirty="0"/>
          </a:p>
        </p:txBody>
      </p:sp>
    </p:spTree>
    <p:extLst>
      <p:ext uri="{BB962C8B-B14F-4D97-AF65-F5344CB8AC3E}">
        <p14:creationId xmlns:p14="http://schemas.microsoft.com/office/powerpoint/2010/main" val="6773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 </a:t>
            </a:r>
            <a:r>
              <a:rPr lang="en-US" sz="3200" dirty="0"/>
              <a:t>What were the problems facing the Catholic Church on the eve of the Reformation?</a:t>
            </a:r>
            <a:br>
              <a:rPr lang="en-US" sz="3200" dirty="0"/>
            </a:br>
            <a:endParaRPr lang="en-US" sz="3200" dirty="0"/>
          </a:p>
        </p:txBody>
      </p:sp>
      <p:sp>
        <p:nvSpPr>
          <p:cNvPr id="3" name="Content Placeholder 2"/>
          <p:cNvSpPr>
            <a:spLocks noGrp="1"/>
          </p:cNvSpPr>
          <p:nvPr>
            <p:ph idx="1"/>
          </p:nvPr>
        </p:nvSpPr>
        <p:spPr/>
        <p:txBody>
          <a:bodyPr/>
          <a:lstStyle/>
          <a:p>
            <a:r>
              <a:rPr lang="en-US" dirty="0" smtClean="0"/>
              <a:t>Black Plague takes away legitimacy of Church</a:t>
            </a:r>
          </a:p>
          <a:p>
            <a:r>
              <a:rPr lang="en-US" dirty="0" smtClean="0"/>
              <a:t>Anti-clericalism</a:t>
            </a:r>
          </a:p>
          <a:p>
            <a:r>
              <a:rPr lang="en-US" dirty="0" smtClean="0"/>
              <a:t>Increase in pietism – direct relationship between individual and God</a:t>
            </a:r>
          </a:p>
          <a:p>
            <a:r>
              <a:rPr lang="en-US" dirty="0" smtClean="0"/>
              <a:t>Avignon Papacy &amp; Great Schism (3 competing popes)</a:t>
            </a:r>
          </a:p>
          <a:p>
            <a:r>
              <a:rPr lang="en-US" dirty="0" smtClean="0"/>
              <a:t>Practice of simony (selling Church offices)</a:t>
            </a:r>
          </a:p>
          <a:p>
            <a:r>
              <a:rPr lang="en-US" dirty="0" smtClean="0"/>
              <a:t>Renaissance Humanism</a:t>
            </a:r>
          </a:p>
          <a:p>
            <a:endParaRPr lang="en-US" dirty="0"/>
          </a:p>
        </p:txBody>
      </p:sp>
    </p:spTree>
    <p:extLst>
      <p:ext uri="{BB962C8B-B14F-4D97-AF65-F5344CB8AC3E}">
        <p14:creationId xmlns:p14="http://schemas.microsoft.com/office/powerpoint/2010/main" val="82523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129. </a:t>
            </a:r>
            <a:r>
              <a:rPr lang="en-US" sz="3200" dirty="0"/>
              <a:t>What were the limits to women’s education and work around the turn of the century?</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Higher education only for males although some universities allow women to gradually attend</a:t>
            </a:r>
          </a:p>
          <a:p>
            <a:r>
              <a:rPr lang="en-US" dirty="0" smtClean="0"/>
              <a:t>Professional societies (law, medicine) excluded women</a:t>
            </a:r>
          </a:p>
          <a:p>
            <a:r>
              <a:rPr lang="en-US" dirty="0" smtClean="0"/>
              <a:t>Middle class women who worked found jobs as teachers, nurses, secretaries, librarian </a:t>
            </a:r>
          </a:p>
          <a:p>
            <a:r>
              <a:rPr lang="en-US" dirty="0" smtClean="0"/>
              <a:t>Some women challenge Victorian norms</a:t>
            </a:r>
          </a:p>
          <a:p>
            <a:pPr lvl="1"/>
            <a:r>
              <a:rPr lang="en-US" dirty="0" err="1" smtClean="0"/>
              <a:t>Cobbe</a:t>
            </a:r>
            <a:r>
              <a:rPr lang="en-US" dirty="0" smtClean="0"/>
              <a:t> – successful journalist</a:t>
            </a:r>
          </a:p>
          <a:p>
            <a:pPr lvl="1"/>
            <a:r>
              <a:rPr lang="en-US" dirty="0" smtClean="0"/>
              <a:t>Josephine Butler – challenged Victorian prohibition by talking about sex publicly</a:t>
            </a:r>
          </a:p>
          <a:p>
            <a:pPr lvl="2"/>
            <a:r>
              <a:rPr lang="en-US" dirty="0" smtClean="0"/>
              <a:t>Ladies National Association – fought against Contagious Disease Act</a:t>
            </a:r>
            <a:endParaRPr lang="en-US" dirty="0"/>
          </a:p>
        </p:txBody>
      </p:sp>
    </p:spTree>
    <p:extLst>
      <p:ext uri="{BB962C8B-B14F-4D97-AF65-F5344CB8AC3E}">
        <p14:creationId xmlns:p14="http://schemas.microsoft.com/office/powerpoint/2010/main" val="2479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130. </a:t>
            </a:r>
            <a:r>
              <a:rPr lang="en-US" sz="3200" dirty="0"/>
              <a:t>In what ways did feminism manifest itself in the late nineteenth century?</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Women began to criticize lack of civil liberties</a:t>
            </a:r>
          </a:p>
          <a:p>
            <a:r>
              <a:rPr lang="en-US" dirty="0" smtClean="0"/>
              <a:t>Adopted term “Feminist” from French </a:t>
            </a:r>
          </a:p>
          <a:p>
            <a:r>
              <a:rPr lang="en-US" dirty="0" smtClean="0"/>
              <a:t>International cooperation &amp; sorority </a:t>
            </a:r>
          </a:p>
          <a:p>
            <a:r>
              <a:rPr lang="en-US" dirty="0" smtClean="0"/>
              <a:t>Split over primary struggle – should it be the right to vote or to improve social conditions</a:t>
            </a:r>
          </a:p>
          <a:p>
            <a:r>
              <a:rPr lang="en-US" dirty="0" smtClean="0"/>
              <a:t>Clara </a:t>
            </a:r>
            <a:r>
              <a:rPr lang="en-US" dirty="0" err="1" smtClean="0"/>
              <a:t>Zetkin</a:t>
            </a:r>
            <a:r>
              <a:rPr lang="en-US" dirty="0" smtClean="0"/>
              <a:t> – Marxist, argued that socialism was the only way to improve women’s condition</a:t>
            </a:r>
          </a:p>
          <a:p>
            <a:r>
              <a:rPr lang="en-US" dirty="0" smtClean="0"/>
              <a:t>Suffragists – pushed for right to vote</a:t>
            </a:r>
          </a:p>
          <a:p>
            <a:r>
              <a:rPr lang="en-US" dirty="0" smtClean="0"/>
              <a:t>Women’s Social and Political Union – Pankhurst – members known as “Suffragettes”- militant campaign  </a:t>
            </a:r>
            <a:endParaRPr lang="en-US" dirty="0"/>
          </a:p>
        </p:txBody>
      </p:sp>
    </p:spTree>
    <p:extLst>
      <p:ext uri="{BB962C8B-B14F-4D97-AF65-F5344CB8AC3E}">
        <p14:creationId xmlns:p14="http://schemas.microsoft.com/office/powerpoint/2010/main" val="17107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lvl="0" algn="l"/>
            <a:r>
              <a:rPr lang="en-US" sz="2000" dirty="0" smtClean="0"/>
              <a:t>131. </a:t>
            </a:r>
            <a:r>
              <a:rPr lang="en-US" sz="2000" dirty="0"/>
              <a:t>How did the following social sciences emerge in the late nineteenth century?</a:t>
            </a:r>
            <a:br>
              <a:rPr lang="en-US" sz="2000" dirty="0"/>
            </a:br>
            <a:r>
              <a:rPr lang="en-US" sz="2000" dirty="0"/>
              <a:t>History</a:t>
            </a:r>
            <a:br>
              <a:rPr lang="en-US" sz="2000" dirty="0"/>
            </a:br>
            <a:r>
              <a:rPr lang="en-US" sz="2000" dirty="0"/>
              <a:t>Anthropology</a:t>
            </a:r>
            <a:br>
              <a:rPr lang="en-US" sz="2000" dirty="0"/>
            </a:br>
            <a:r>
              <a:rPr lang="en-US" sz="2000" dirty="0"/>
              <a:t>Sociology</a:t>
            </a:r>
            <a:br>
              <a:rPr lang="en-US" sz="2000" dirty="0"/>
            </a:br>
            <a:r>
              <a:rPr lang="en-US" sz="2000" dirty="0"/>
              <a:t>Archaeology</a:t>
            </a:r>
            <a:br>
              <a:rPr lang="en-US" sz="2000" dirty="0"/>
            </a:br>
            <a:endParaRPr lang="en-US" sz="2000" dirty="0"/>
          </a:p>
        </p:txBody>
      </p:sp>
      <p:sp>
        <p:nvSpPr>
          <p:cNvPr id="3" name="Content Placeholder 2"/>
          <p:cNvSpPr>
            <a:spLocks noGrp="1"/>
          </p:cNvSpPr>
          <p:nvPr>
            <p:ph idx="1"/>
          </p:nvPr>
        </p:nvSpPr>
        <p:spPr>
          <a:xfrm>
            <a:off x="457200" y="2057400"/>
            <a:ext cx="8229600" cy="4495800"/>
          </a:xfrm>
        </p:spPr>
        <p:txBody>
          <a:bodyPr>
            <a:normAutofit fontScale="62500" lnSpcReduction="20000"/>
          </a:bodyPr>
          <a:lstStyle/>
          <a:p>
            <a:r>
              <a:rPr lang="en-US" dirty="0" smtClean="0"/>
              <a:t>History</a:t>
            </a:r>
          </a:p>
          <a:p>
            <a:pPr lvl="1"/>
            <a:r>
              <a:rPr lang="en-US" dirty="0" smtClean="0"/>
              <a:t>Methodology of sciences – applied to society</a:t>
            </a:r>
          </a:p>
          <a:p>
            <a:pPr lvl="1"/>
            <a:r>
              <a:rPr lang="en-US" dirty="0" err="1" smtClean="0"/>
              <a:t>Niebhur</a:t>
            </a:r>
            <a:r>
              <a:rPr lang="en-US" dirty="0" smtClean="0"/>
              <a:t> – close examination of primary sources</a:t>
            </a:r>
          </a:p>
          <a:p>
            <a:pPr lvl="1"/>
            <a:r>
              <a:rPr lang="en-US" dirty="0" smtClean="0"/>
              <a:t>Ranke – contemporary historical sources were unreliable and must go to primary source</a:t>
            </a:r>
          </a:p>
          <a:p>
            <a:r>
              <a:rPr lang="en-US" dirty="0" smtClean="0"/>
              <a:t>Anthropology </a:t>
            </a:r>
          </a:p>
          <a:p>
            <a:pPr lvl="1"/>
            <a:r>
              <a:rPr lang="en-US" dirty="0" smtClean="0"/>
              <a:t>European expansion all over world because of imperialism sparks interest of other cultures</a:t>
            </a:r>
            <a:endParaRPr lang="en-US" dirty="0"/>
          </a:p>
          <a:p>
            <a:pPr lvl="1"/>
            <a:r>
              <a:rPr lang="en-US" dirty="0" smtClean="0"/>
              <a:t>Mostly interested in investigating inferiority of other cultures because of scientific racism</a:t>
            </a:r>
          </a:p>
          <a:p>
            <a:r>
              <a:rPr lang="en-US" dirty="0" smtClean="0"/>
              <a:t>Sociology</a:t>
            </a:r>
          </a:p>
          <a:p>
            <a:pPr lvl="1"/>
            <a:r>
              <a:rPr lang="en-US" dirty="0" smtClean="0"/>
              <a:t>Governments want to keep statistics on the conditions of their people</a:t>
            </a:r>
          </a:p>
          <a:p>
            <a:pPr lvl="1"/>
            <a:r>
              <a:rPr lang="en-US" dirty="0" smtClean="0"/>
              <a:t>Psychoanalysis of Freud</a:t>
            </a:r>
          </a:p>
          <a:p>
            <a:r>
              <a:rPr lang="en-US" dirty="0" smtClean="0"/>
              <a:t>Archaeology </a:t>
            </a:r>
          </a:p>
          <a:p>
            <a:pPr lvl="1"/>
            <a:r>
              <a:rPr lang="en-US" dirty="0" smtClean="0"/>
              <a:t>Increased interest in past – romanticism</a:t>
            </a:r>
          </a:p>
          <a:p>
            <a:pPr lvl="1"/>
            <a:endParaRPr lang="en-US" dirty="0" smtClean="0"/>
          </a:p>
        </p:txBody>
      </p:sp>
    </p:spTree>
    <p:extLst>
      <p:ext uri="{BB962C8B-B14F-4D97-AF65-F5344CB8AC3E}">
        <p14:creationId xmlns:p14="http://schemas.microsoft.com/office/powerpoint/2010/main" val="17499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132. </a:t>
            </a:r>
            <a:r>
              <a:rPr lang="en-US" sz="3200" dirty="0"/>
              <a:t>What is Romanticism?</a:t>
            </a:r>
            <a:br>
              <a:rPr lang="en-US" sz="3200" dirty="0"/>
            </a:br>
            <a:endParaRPr lang="en-US" sz="3200" dirty="0"/>
          </a:p>
        </p:txBody>
      </p:sp>
      <p:sp>
        <p:nvSpPr>
          <p:cNvPr id="3" name="Content Placeholder 2"/>
          <p:cNvSpPr>
            <a:spLocks noGrp="1"/>
          </p:cNvSpPr>
          <p:nvPr>
            <p:ph idx="1"/>
          </p:nvPr>
        </p:nvSpPr>
        <p:spPr/>
        <p:txBody>
          <a:bodyPr/>
          <a:lstStyle/>
          <a:p>
            <a:r>
              <a:rPr lang="en-US" dirty="0" smtClean="0"/>
              <a:t>Began in second half of 18</a:t>
            </a:r>
            <a:r>
              <a:rPr lang="en-US" baseline="30000" dirty="0" smtClean="0"/>
              <a:t>th</a:t>
            </a:r>
            <a:r>
              <a:rPr lang="en-US" dirty="0" smtClean="0"/>
              <a:t> century</a:t>
            </a:r>
            <a:endParaRPr lang="en-US" dirty="0"/>
          </a:p>
          <a:p>
            <a:r>
              <a:rPr lang="en-US" dirty="0" smtClean="0"/>
              <a:t>Rejection of cold rationalism of Neo Classicalism </a:t>
            </a:r>
          </a:p>
          <a:p>
            <a:r>
              <a:rPr lang="en-US" dirty="0" smtClean="0"/>
              <a:t>Placed much higher value on emotions &amp; feeling</a:t>
            </a:r>
          </a:p>
          <a:p>
            <a:r>
              <a:rPr lang="en-US" dirty="0" smtClean="0"/>
              <a:t>Inspiration in the middle ages</a:t>
            </a:r>
          </a:p>
        </p:txBody>
      </p:sp>
    </p:spTree>
    <p:extLst>
      <p:ext uri="{BB962C8B-B14F-4D97-AF65-F5344CB8AC3E}">
        <p14:creationId xmlns:p14="http://schemas.microsoft.com/office/powerpoint/2010/main" val="6417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133. </a:t>
            </a:r>
            <a:r>
              <a:rPr lang="en-US" sz="3200" dirty="0"/>
              <a:t>How was Romanticism represented in literature?</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Rousseau –Emile </a:t>
            </a:r>
            <a:r>
              <a:rPr lang="en-US" dirty="0"/>
              <a:t>(1762) – stressed the difference between children and adults</a:t>
            </a:r>
          </a:p>
          <a:p>
            <a:pPr lvl="1"/>
            <a:r>
              <a:rPr lang="en-US" dirty="0"/>
              <a:t>children should raised with maximum freedom</a:t>
            </a:r>
          </a:p>
          <a:p>
            <a:pPr lvl="1"/>
            <a:r>
              <a:rPr lang="en-US" dirty="0"/>
              <a:t>adults should allow children to reason</a:t>
            </a:r>
          </a:p>
          <a:p>
            <a:r>
              <a:rPr lang="en-US" dirty="0" smtClean="0"/>
              <a:t>Kant – </a:t>
            </a:r>
            <a:r>
              <a:rPr lang="en-US" dirty="0"/>
              <a:t>in his works The Critique of Pure Reason (1781) and The Critique of Practical Reason (1788) </a:t>
            </a:r>
          </a:p>
          <a:p>
            <a:pPr lvl="1"/>
            <a:r>
              <a:rPr lang="en-US" dirty="0"/>
              <a:t>sought rationalism of </a:t>
            </a:r>
            <a:r>
              <a:rPr lang="en-US" dirty="0" smtClean="0"/>
              <a:t>Enlightenment</a:t>
            </a:r>
          </a:p>
          <a:p>
            <a:r>
              <a:rPr lang="en-US" dirty="0"/>
              <a:t>Samuel Taylor Coleridge – wrote Gothic poems of the supernatural</a:t>
            </a:r>
          </a:p>
          <a:p>
            <a:r>
              <a:rPr lang="en-US" dirty="0"/>
              <a:t>William Wordsworth – wrote, sometimes with Coleridge about how humans lose their childlike imagination as they get older</a:t>
            </a:r>
          </a:p>
          <a:p>
            <a:r>
              <a:rPr lang="en-US" dirty="0"/>
              <a:t>Lord Byron – rebel Romanticist, who wrote about personal liberty and mocked his own beliefs in famous works such as Don Juan (1819)</a:t>
            </a:r>
          </a:p>
          <a:p>
            <a:r>
              <a:rPr lang="en-US" dirty="0"/>
              <a:t>Friedrich Schlegel – Progressive who attacked prejudices against women in novels such as </a:t>
            </a:r>
            <a:r>
              <a:rPr lang="en-US" dirty="0" err="1"/>
              <a:t>Lucinde</a:t>
            </a:r>
            <a:r>
              <a:rPr lang="en-US" dirty="0"/>
              <a:t> (1799)</a:t>
            </a:r>
          </a:p>
          <a:p>
            <a:r>
              <a:rPr lang="en-US" dirty="0"/>
              <a:t>Johann Wolfgang von Goethe – writings were part Romantic mode/ part criticism of Romantic excess</a:t>
            </a:r>
          </a:p>
          <a:p>
            <a:endParaRPr lang="en-US" dirty="0" smtClean="0"/>
          </a:p>
          <a:p>
            <a:endParaRPr lang="en-US" dirty="0"/>
          </a:p>
        </p:txBody>
      </p:sp>
    </p:spTree>
    <p:extLst>
      <p:ext uri="{BB962C8B-B14F-4D97-AF65-F5344CB8AC3E}">
        <p14:creationId xmlns:p14="http://schemas.microsoft.com/office/powerpoint/2010/main" val="31698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134. </a:t>
            </a:r>
            <a:r>
              <a:rPr lang="en-US" sz="3200" dirty="0"/>
              <a:t>How was Romanticism represented in music?</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Beethoven – changed style of previous music</a:t>
            </a:r>
          </a:p>
          <a:p>
            <a:pPr lvl="1"/>
            <a:r>
              <a:rPr lang="en-US" dirty="0" smtClean="0"/>
              <a:t>Made living from compositions and performances (first to not have to rely on patrons)</a:t>
            </a:r>
          </a:p>
          <a:p>
            <a:r>
              <a:rPr lang="en-US" dirty="0" smtClean="0"/>
              <a:t>Schubert – invention of the </a:t>
            </a:r>
            <a:r>
              <a:rPr lang="en-US" dirty="0" err="1" smtClean="0"/>
              <a:t>leid</a:t>
            </a:r>
            <a:endParaRPr lang="en-US" dirty="0" smtClean="0"/>
          </a:p>
          <a:p>
            <a:r>
              <a:rPr lang="en-US" dirty="0" smtClean="0"/>
              <a:t>Berlioz – tell a story without singers or written text</a:t>
            </a:r>
          </a:p>
          <a:p>
            <a:r>
              <a:rPr lang="en-US" dirty="0" smtClean="0"/>
              <a:t>Chopin – influenced by peasants of his native Poland</a:t>
            </a:r>
          </a:p>
          <a:p>
            <a:r>
              <a:rPr lang="en-US" dirty="0" smtClean="0"/>
              <a:t>Liszt – music based on traditional gypsy music </a:t>
            </a:r>
          </a:p>
          <a:p>
            <a:r>
              <a:rPr lang="en-US" dirty="0" smtClean="0"/>
              <a:t>Stravinsky – rejected classical elements of ballet </a:t>
            </a:r>
            <a:endParaRPr lang="en-US" dirty="0"/>
          </a:p>
        </p:txBody>
      </p:sp>
    </p:spTree>
    <p:extLst>
      <p:ext uri="{BB962C8B-B14F-4D97-AF65-F5344CB8AC3E}">
        <p14:creationId xmlns:p14="http://schemas.microsoft.com/office/powerpoint/2010/main" val="70948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135. </a:t>
            </a:r>
            <a:r>
              <a:rPr lang="en-US" sz="3200" dirty="0"/>
              <a:t>What changes in art happened in the nineteenth century?</a:t>
            </a:r>
            <a:br>
              <a:rPr lang="en-US" sz="3200" dirty="0"/>
            </a:br>
            <a:endParaRPr lang="en-US" sz="3200" dirty="0"/>
          </a:p>
        </p:txBody>
      </p:sp>
      <p:sp>
        <p:nvSpPr>
          <p:cNvPr id="3" name="Content Placeholder 2"/>
          <p:cNvSpPr>
            <a:spLocks noGrp="1"/>
          </p:cNvSpPr>
          <p:nvPr>
            <p:ph idx="1"/>
          </p:nvPr>
        </p:nvSpPr>
        <p:spPr>
          <a:xfrm>
            <a:off x="457200" y="1600201"/>
            <a:ext cx="8305800" cy="1066800"/>
          </a:xfrm>
        </p:spPr>
        <p:txBody>
          <a:bodyPr>
            <a:normAutofit fontScale="55000" lnSpcReduction="20000"/>
          </a:bodyPr>
          <a:lstStyle/>
          <a:p>
            <a:r>
              <a:rPr lang="en-US" dirty="0" smtClean="0"/>
              <a:t>Romantic art dealt with supernatural, medieval and exotic</a:t>
            </a:r>
          </a:p>
          <a:p>
            <a:r>
              <a:rPr lang="en-US" dirty="0" smtClean="0"/>
              <a:t>Rejected the political order</a:t>
            </a:r>
          </a:p>
          <a:p>
            <a:r>
              <a:rPr lang="en-US" dirty="0" smtClean="0"/>
              <a:t>Romanticism </a:t>
            </a:r>
            <a:r>
              <a:rPr lang="en-US" dirty="0" smtClean="0">
                <a:sym typeface="Wingdings" pitchFamily="2" charset="2"/>
              </a:rPr>
              <a:t> Realism  Impressionism  Expressionism (post-Impressionism)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315413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43" y="3124200"/>
            <a:ext cx="2286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90800"/>
            <a:ext cx="304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3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136. </a:t>
            </a:r>
            <a:r>
              <a:rPr lang="en-US" sz="3200" dirty="0"/>
              <a:t>What is Realism and how was it represented in literature?</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Realism – wanted to show actual conditions of the world (including bad stuff)</a:t>
            </a:r>
          </a:p>
          <a:p>
            <a:r>
              <a:rPr lang="en-US" dirty="0" smtClean="0"/>
              <a:t>Charles Dickens – critique of industrialized society </a:t>
            </a:r>
          </a:p>
          <a:p>
            <a:pPr lvl="1"/>
            <a:r>
              <a:rPr lang="en-US" dirty="0" smtClean="0"/>
              <a:t>Christmas Carol, Hard Times, Oliver Twist, Tale of Two Cities, Great Expectations, etc…</a:t>
            </a:r>
          </a:p>
          <a:p>
            <a:r>
              <a:rPr lang="en-US" dirty="0" smtClean="0"/>
              <a:t>George Elliot (Mary Ann Evans) – Middlemarch </a:t>
            </a:r>
          </a:p>
          <a:p>
            <a:r>
              <a:rPr lang="en-US" dirty="0" err="1" smtClean="0"/>
              <a:t>Gustave</a:t>
            </a:r>
            <a:r>
              <a:rPr lang="en-US" dirty="0" smtClean="0"/>
              <a:t> Flaubert – Madame Bovary – disappointment in married life</a:t>
            </a:r>
          </a:p>
          <a:p>
            <a:r>
              <a:rPr lang="en-US" dirty="0" smtClean="0"/>
              <a:t>Tolstoy – War &amp; Peace</a:t>
            </a:r>
          </a:p>
          <a:p>
            <a:r>
              <a:rPr lang="en-US" dirty="0" smtClean="0"/>
              <a:t>Dostoyevsky – Crime and Punishment </a:t>
            </a:r>
          </a:p>
          <a:p>
            <a:r>
              <a:rPr lang="en-US" dirty="0" smtClean="0"/>
              <a:t>Emile Zola – </a:t>
            </a:r>
            <a:r>
              <a:rPr lang="en-US" dirty="0" err="1" smtClean="0"/>
              <a:t>J’accuse</a:t>
            </a:r>
            <a:r>
              <a:rPr lang="en-US" dirty="0" smtClean="0"/>
              <a:t> – response to Dreyfus affair </a:t>
            </a:r>
            <a:endParaRPr lang="en-US" dirty="0"/>
          </a:p>
        </p:txBody>
      </p:sp>
    </p:spTree>
    <p:extLst>
      <p:ext uri="{BB962C8B-B14F-4D97-AF65-F5344CB8AC3E}">
        <p14:creationId xmlns:p14="http://schemas.microsoft.com/office/powerpoint/2010/main" val="146114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137. </a:t>
            </a:r>
            <a:r>
              <a:rPr lang="en-US" sz="3200" dirty="0"/>
              <a:t>What were the characteristics of Impressionism and Expressionism?</a:t>
            </a:r>
            <a:br>
              <a:rPr lang="en-US" sz="3200" dirty="0"/>
            </a:br>
            <a:endParaRPr lang="en-US" sz="3200" dirty="0"/>
          </a:p>
        </p:txBody>
      </p:sp>
      <p:sp>
        <p:nvSpPr>
          <p:cNvPr id="3" name="Content Placeholder 2"/>
          <p:cNvSpPr>
            <a:spLocks noGrp="1"/>
          </p:cNvSpPr>
          <p:nvPr>
            <p:ph idx="1"/>
          </p:nvPr>
        </p:nvSpPr>
        <p:spPr>
          <a:xfrm>
            <a:off x="457200" y="1143000"/>
            <a:ext cx="8229600" cy="2209800"/>
          </a:xfrm>
        </p:spPr>
        <p:txBody>
          <a:bodyPr>
            <a:normAutofit fontScale="40000" lnSpcReduction="20000"/>
          </a:bodyPr>
          <a:lstStyle/>
          <a:p>
            <a:r>
              <a:rPr lang="en-US" dirty="0" smtClean="0"/>
              <a:t>Impressionism – challenge to realism – showed real life but in a new way</a:t>
            </a:r>
          </a:p>
          <a:p>
            <a:pPr lvl="1"/>
            <a:r>
              <a:rPr lang="en-US" dirty="0" err="1" smtClean="0"/>
              <a:t>Manet</a:t>
            </a:r>
            <a:endParaRPr lang="en-US" dirty="0"/>
          </a:p>
          <a:p>
            <a:pPr lvl="1"/>
            <a:r>
              <a:rPr lang="en-US" dirty="0" smtClean="0"/>
              <a:t>Monet</a:t>
            </a:r>
          </a:p>
          <a:p>
            <a:pPr lvl="1"/>
            <a:r>
              <a:rPr lang="en-US" dirty="0" smtClean="0"/>
              <a:t>Renoir </a:t>
            </a:r>
          </a:p>
          <a:p>
            <a:pPr lvl="1"/>
            <a:r>
              <a:rPr lang="en-US" dirty="0" smtClean="0"/>
              <a:t>Degas</a:t>
            </a:r>
          </a:p>
          <a:p>
            <a:r>
              <a:rPr lang="en-US" dirty="0" smtClean="0"/>
              <a:t>Expressionism – challenge to impressionism – push things even further (new colors, composition)</a:t>
            </a:r>
          </a:p>
          <a:p>
            <a:pPr lvl="1"/>
            <a:r>
              <a:rPr lang="en-US" dirty="0" smtClean="0"/>
              <a:t>Cezanne</a:t>
            </a:r>
          </a:p>
          <a:p>
            <a:pPr lvl="1"/>
            <a:r>
              <a:rPr lang="en-US" dirty="0" smtClean="0"/>
              <a:t>Van Gogh </a:t>
            </a:r>
          </a:p>
          <a:p>
            <a:pPr lvl="1"/>
            <a:r>
              <a:rPr lang="en-US" dirty="0" smtClean="0"/>
              <a:t>Munch</a:t>
            </a:r>
          </a:p>
          <a:p>
            <a:pPr lvl="1"/>
            <a:r>
              <a:rPr lang="en-US" dirty="0" smtClean="0"/>
              <a:t>Klimt</a:t>
            </a:r>
          </a:p>
          <a:p>
            <a:r>
              <a:rPr lang="en-US" dirty="0" smtClean="0"/>
              <a:t>Cubism – Picasso </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15496"/>
            <a:ext cx="4495800" cy="329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15496"/>
            <a:ext cx="4114800" cy="338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03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138. </a:t>
            </a:r>
            <a:r>
              <a:rPr lang="en-US" sz="3200" dirty="0"/>
              <a:t>How was neo-imperialism different from European imperialism in the sixteenth and seventeenth centuries?</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Location:</a:t>
            </a:r>
          </a:p>
          <a:p>
            <a:pPr lvl="1"/>
            <a:r>
              <a:rPr lang="en-US" dirty="0" smtClean="0"/>
              <a:t>1</a:t>
            </a:r>
            <a:r>
              <a:rPr lang="en-US" baseline="30000" dirty="0" smtClean="0"/>
              <a:t>st</a:t>
            </a:r>
            <a:r>
              <a:rPr lang="en-US" dirty="0" smtClean="0"/>
              <a:t> wave of European imperialism = Americas</a:t>
            </a:r>
          </a:p>
          <a:p>
            <a:pPr lvl="1"/>
            <a:r>
              <a:rPr lang="en-US" dirty="0" smtClean="0"/>
              <a:t>New imperialism = Africa, Asia, SE Asia</a:t>
            </a:r>
          </a:p>
          <a:p>
            <a:r>
              <a:rPr lang="en-US" dirty="0" smtClean="0"/>
              <a:t>Motives:</a:t>
            </a:r>
          </a:p>
          <a:p>
            <a:pPr lvl="1"/>
            <a:r>
              <a:rPr lang="en-US" dirty="0" smtClean="0"/>
              <a:t>New imperialism driven by industrialization</a:t>
            </a:r>
          </a:p>
          <a:p>
            <a:pPr lvl="1"/>
            <a:r>
              <a:rPr lang="en-US" dirty="0" smtClean="0"/>
              <a:t>1</a:t>
            </a:r>
            <a:r>
              <a:rPr lang="en-US" baseline="30000" dirty="0" smtClean="0"/>
              <a:t>st</a:t>
            </a:r>
            <a:r>
              <a:rPr lang="en-US" dirty="0" smtClean="0"/>
              <a:t> wave of imperialism about colonization, migration of people, new imperialism about getting resources &amp; new markets </a:t>
            </a:r>
          </a:p>
          <a:p>
            <a:r>
              <a:rPr lang="en-US" dirty="0" smtClean="0"/>
              <a:t>European nations were much stronger during new imperialism </a:t>
            </a:r>
          </a:p>
          <a:p>
            <a:r>
              <a:rPr lang="en-US" dirty="0" smtClean="0"/>
              <a:t>New pattern of imperialism – Europeans invest capital in a foreign land, businesses have problems controlling native populations, European governments take over = full blown colonialism </a:t>
            </a:r>
            <a:endParaRPr lang="en-US" dirty="0"/>
          </a:p>
        </p:txBody>
      </p:sp>
    </p:spTree>
    <p:extLst>
      <p:ext uri="{BB962C8B-B14F-4D97-AF65-F5344CB8AC3E}">
        <p14:creationId xmlns:p14="http://schemas.microsoft.com/office/powerpoint/2010/main" val="42116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13. </a:t>
            </a:r>
            <a:r>
              <a:rPr lang="en-US" sz="3200" dirty="0"/>
              <a:t>What reforms did early reformers call for?</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John Wycliffe – questioned the wealth of the Church, the miracle of transubstantiation, teachings of penance</a:t>
            </a:r>
          </a:p>
          <a:p>
            <a:pPr lvl="1"/>
            <a:r>
              <a:rPr lang="en-US" dirty="0" smtClean="0"/>
              <a:t>Followers = </a:t>
            </a:r>
            <a:r>
              <a:rPr lang="en-US" dirty="0" err="1" smtClean="0"/>
              <a:t>Lollards</a:t>
            </a:r>
            <a:r>
              <a:rPr lang="en-US" dirty="0" smtClean="0"/>
              <a:t> – read Bible and interpret for yourself</a:t>
            </a:r>
          </a:p>
          <a:p>
            <a:r>
              <a:rPr lang="en-US" dirty="0" smtClean="0"/>
              <a:t>Jan Hus – authority of the Bible and not institutional Church, every member should get cup &amp; wafer, not just clergy</a:t>
            </a:r>
          </a:p>
          <a:p>
            <a:pPr lvl="1"/>
            <a:r>
              <a:rPr lang="en-US" dirty="0" smtClean="0"/>
              <a:t>Burned at the stake as a heretic, followers in Bohemia staged a rebellion</a:t>
            </a:r>
          </a:p>
          <a:p>
            <a:r>
              <a:rPr lang="en-US" i="1" dirty="0" smtClean="0"/>
              <a:t>Early reformers set the foundation for Protestant Reformation </a:t>
            </a:r>
          </a:p>
        </p:txBody>
      </p:sp>
    </p:spTree>
    <p:extLst>
      <p:ext uri="{BB962C8B-B14F-4D97-AF65-F5344CB8AC3E}">
        <p14:creationId xmlns:p14="http://schemas.microsoft.com/office/powerpoint/2010/main" val="13992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139. </a:t>
            </a:r>
            <a:r>
              <a:rPr lang="en-US" sz="3200" dirty="0"/>
              <a:t>What technological advancements gave Europeans the edge in neo-imperialism?</a:t>
            </a:r>
            <a:br>
              <a:rPr lang="en-US" sz="3200" dirty="0"/>
            </a:br>
            <a:endParaRPr lang="en-US" sz="3200" dirty="0"/>
          </a:p>
        </p:txBody>
      </p:sp>
      <p:sp>
        <p:nvSpPr>
          <p:cNvPr id="3" name="Content Placeholder 2"/>
          <p:cNvSpPr>
            <a:spLocks noGrp="1"/>
          </p:cNvSpPr>
          <p:nvPr>
            <p:ph idx="1"/>
          </p:nvPr>
        </p:nvSpPr>
        <p:spPr/>
        <p:txBody>
          <a:bodyPr/>
          <a:lstStyle/>
          <a:p>
            <a:r>
              <a:rPr lang="en-US" dirty="0" smtClean="0"/>
              <a:t>Technological advancements stem from Industrial Revolution</a:t>
            </a:r>
          </a:p>
          <a:p>
            <a:pPr lvl="1"/>
            <a:r>
              <a:rPr lang="en-US" dirty="0" smtClean="0"/>
              <a:t>Breech loading rifles</a:t>
            </a:r>
          </a:p>
          <a:p>
            <a:pPr lvl="1"/>
            <a:r>
              <a:rPr lang="en-US" dirty="0" smtClean="0"/>
              <a:t>Maxim gun</a:t>
            </a:r>
          </a:p>
          <a:p>
            <a:pPr lvl="1"/>
            <a:r>
              <a:rPr lang="en-US" dirty="0" smtClean="0"/>
              <a:t>Steamships</a:t>
            </a:r>
          </a:p>
          <a:p>
            <a:pPr lvl="1"/>
            <a:r>
              <a:rPr lang="en-US" dirty="0" smtClean="0"/>
              <a:t>Railroads</a:t>
            </a:r>
          </a:p>
          <a:p>
            <a:pPr lvl="1"/>
            <a:r>
              <a:rPr lang="en-US" dirty="0" smtClean="0"/>
              <a:t>Telegraph &amp; telephone </a:t>
            </a:r>
          </a:p>
          <a:p>
            <a:pPr lvl="1"/>
            <a:r>
              <a:rPr lang="en-US" dirty="0" smtClean="0"/>
              <a:t>Quinine – fight malaria </a:t>
            </a:r>
            <a:endParaRPr lang="en-US" dirty="0"/>
          </a:p>
        </p:txBody>
      </p:sp>
    </p:spTree>
    <p:extLst>
      <p:ext uri="{BB962C8B-B14F-4D97-AF65-F5344CB8AC3E}">
        <p14:creationId xmlns:p14="http://schemas.microsoft.com/office/powerpoint/2010/main" val="25717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140. </a:t>
            </a:r>
            <a:r>
              <a:rPr lang="en-US" sz="3200" dirty="0"/>
              <a:t>What were the motivating factors in neo-imperialism?</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*Search for raw materials &amp; new markets – driven by Industrial Revolution</a:t>
            </a:r>
          </a:p>
          <a:p>
            <a:r>
              <a:rPr lang="en-US" dirty="0" smtClean="0"/>
              <a:t>Social Imperialism </a:t>
            </a:r>
          </a:p>
          <a:p>
            <a:pPr lvl="1"/>
            <a:r>
              <a:rPr lang="en-US" dirty="0" smtClean="0"/>
              <a:t>Paternalism – Europeans felt that they were fathers to colonial subjects &amp; they needed to be parented </a:t>
            </a:r>
          </a:p>
          <a:p>
            <a:pPr lvl="1"/>
            <a:r>
              <a:rPr lang="en-US" dirty="0" smtClean="0"/>
              <a:t>Social Darwinism – Europeans felt that they had a duty and a right to take foreign lands – civilize them</a:t>
            </a:r>
          </a:p>
          <a:p>
            <a:pPr lvl="2"/>
            <a:r>
              <a:rPr lang="en-US" i="1" dirty="0" smtClean="0"/>
              <a:t>White Man’s Burden</a:t>
            </a:r>
          </a:p>
          <a:p>
            <a:pPr lvl="1"/>
            <a:r>
              <a:rPr lang="en-US" dirty="0" smtClean="0"/>
              <a:t>Missionary impulse – Christianize native populations (paternalism)</a:t>
            </a:r>
          </a:p>
          <a:p>
            <a:r>
              <a:rPr lang="en-US" dirty="0" smtClean="0"/>
              <a:t>Nationalism – competition for overseas colonies because colonies seen as a sign of national wealth, power &amp; prestige </a:t>
            </a:r>
            <a:endParaRPr lang="en-US" dirty="0"/>
          </a:p>
        </p:txBody>
      </p:sp>
    </p:spTree>
    <p:extLst>
      <p:ext uri="{BB962C8B-B14F-4D97-AF65-F5344CB8AC3E}">
        <p14:creationId xmlns:p14="http://schemas.microsoft.com/office/powerpoint/2010/main" val="7064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141. </a:t>
            </a:r>
            <a:r>
              <a:rPr lang="en-US" sz="3200" dirty="0"/>
              <a:t>What happened as a result of the “Scramble for Africa?”</a:t>
            </a:r>
            <a:br>
              <a:rPr lang="en-US" sz="3200" dirty="0"/>
            </a:br>
            <a:endParaRPr lang="en-US" sz="3200" dirty="0"/>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en-US" dirty="0" smtClean="0"/>
              <a:t>European nations take interest in Africa &amp; interest increases dramatically when Belgium attempts to take over Congo</a:t>
            </a:r>
          </a:p>
          <a:p>
            <a:r>
              <a:rPr lang="en-US" dirty="0" smtClean="0"/>
              <a:t>Bismarck calls Berlin Conference, 1884-5 to ensure that “scramble for Africa” can be done diplomatically</a:t>
            </a:r>
          </a:p>
          <a:p>
            <a:pPr lvl="1"/>
            <a:r>
              <a:rPr lang="en-US" dirty="0" smtClean="0"/>
              <a:t>European nations carve out colonies in Africa based on their desires – did not take into account tribal or cultural differences of the natives</a:t>
            </a:r>
          </a:p>
          <a:p>
            <a:r>
              <a:rPr lang="en-US" dirty="0" smtClean="0"/>
              <a:t>By 1914 – 97% of Africa is under European control – Ethiopia &amp; Liberia only states to remain independence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584" y="1066800"/>
            <a:ext cx="4715416"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6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142. </a:t>
            </a:r>
            <a:r>
              <a:rPr lang="en-US" sz="3200" dirty="0"/>
              <a:t>What were the characteristics of European rule over their colonial subjects in Africa and Asia?</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European rule typically repressive &amp; harsh</a:t>
            </a:r>
          </a:p>
          <a:p>
            <a:r>
              <a:rPr lang="en-US" dirty="0" smtClean="0"/>
              <a:t>Congo – brutal treatment of native people</a:t>
            </a:r>
          </a:p>
          <a:p>
            <a:pPr lvl="1"/>
            <a:r>
              <a:rPr lang="en-US" dirty="0" smtClean="0"/>
              <a:t>King Leopold II promised humanitarianism but delivered death &amp; destruction</a:t>
            </a:r>
          </a:p>
          <a:p>
            <a:r>
              <a:rPr lang="en-US" dirty="0" err="1" smtClean="0"/>
              <a:t>Sepoy</a:t>
            </a:r>
            <a:r>
              <a:rPr lang="en-US" dirty="0" smtClean="0"/>
              <a:t> Mutiny in India – British incredibly unsympathetic to Indian culture – sparks massive rebellion that tightens British control over India</a:t>
            </a:r>
          </a:p>
          <a:p>
            <a:r>
              <a:rPr lang="en-US" dirty="0" smtClean="0"/>
              <a:t>Native populations forced to assimilate to European culture but never fully recognized as European subjects </a:t>
            </a:r>
            <a:endParaRPr lang="en-US" dirty="0"/>
          </a:p>
        </p:txBody>
      </p:sp>
    </p:spTree>
    <p:extLst>
      <p:ext uri="{BB962C8B-B14F-4D97-AF65-F5344CB8AC3E}">
        <p14:creationId xmlns:p14="http://schemas.microsoft.com/office/powerpoint/2010/main" val="7335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143. </a:t>
            </a:r>
            <a:r>
              <a:rPr lang="en-US" sz="3200" dirty="0"/>
              <a:t>What were underlying causes of WWI?</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Militarism – European nations built up their new industrial militaries &amp; by beginning of war, were heavily mobilized </a:t>
            </a:r>
          </a:p>
          <a:p>
            <a:r>
              <a:rPr lang="en-US" dirty="0" smtClean="0"/>
              <a:t>Alliances – series of secret alliances that originated in the age of Bismarck</a:t>
            </a:r>
          </a:p>
          <a:p>
            <a:r>
              <a:rPr lang="en-US" dirty="0" smtClean="0"/>
              <a:t>Imperialism – competition for overseas colonies sparks competition in Europe</a:t>
            </a:r>
          </a:p>
          <a:p>
            <a:r>
              <a:rPr lang="en-US" dirty="0" smtClean="0"/>
              <a:t>Nationalism – national pride trumps collective security among Great Powers, nationalist sentiment in Balkan region of Austria-Hungary </a:t>
            </a:r>
            <a:endParaRPr lang="en-US" dirty="0"/>
          </a:p>
        </p:txBody>
      </p:sp>
    </p:spTree>
    <p:extLst>
      <p:ext uri="{BB962C8B-B14F-4D97-AF65-F5344CB8AC3E}">
        <p14:creationId xmlns:p14="http://schemas.microsoft.com/office/powerpoint/2010/main" val="9964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lvl="0" algn="l"/>
            <a:r>
              <a:rPr lang="en-US" sz="2000" dirty="0" smtClean="0"/>
              <a:t>144. </a:t>
            </a:r>
            <a:r>
              <a:rPr lang="en-US" sz="2000" dirty="0"/>
              <a:t>How did political and social tensions in the following nations contribute to the outbreak of WWI?</a:t>
            </a:r>
            <a:br>
              <a:rPr lang="en-US" sz="2000" dirty="0"/>
            </a:br>
            <a:r>
              <a:rPr lang="en-US" sz="2000" dirty="0"/>
              <a:t>Great Britain and Ireland</a:t>
            </a:r>
            <a:br>
              <a:rPr lang="en-US" sz="2000" dirty="0"/>
            </a:br>
            <a:r>
              <a:rPr lang="en-US" sz="2000" dirty="0"/>
              <a:t>France</a:t>
            </a:r>
            <a:br>
              <a:rPr lang="en-US" sz="2000" dirty="0"/>
            </a:br>
            <a:r>
              <a:rPr lang="en-US" sz="2000" dirty="0"/>
              <a:t>Russia</a:t>
            </a:r>
            <a:br>
              <a:rPr lang="en-US" sz="2000" dirty="0"/>
            </a:br>
            <a:r>
              <a:rPr lang="en-US" sz="2000" dirty="0"/>
              <a:t>Germany and Austria-Hungary</a:t>
            </a:r>
            <a:br>
              <a:rPr lang="en-US" sz="2000" dirty="0"/>
            </a:br>
            <a:endParaRPr lang="en-US" sz="2000" dirty="0"/>
          </a:p>
        </p:txBody>
      </p:sp>
      <p:sp>
        <p:nvSpPr>
          <p:cNvPr id="3" name="Content Placeholder 2"/>
          <p:cNvSpPr>
            <a:spLocks noGrp="1"/>
          </p:cNvSpPr>
          <p:nvPr>
            <p:ph idx="1"/>
          </p:nvPr>
        </p:nvSpPr>
        <p:spPr>
          <a:xfrm>
            <a:off x="457200" y="1981200"/>
            <a:ext cx="8229600" cy="4144963"/>
          </a:xfrm>
        </p:spPr>
        <p:txBody>
          <a:bodyPr>
            <a:normAutofit fontScale="62500" lnSpcReduction="20000"/>
          </a:bodyPr>
          <a:lstStyle/>
          <a:p>
            <a:r>
              <a:rPr lang="en-US" dirty="0" smtClean="0"/>
              <a:t>Great Britain &amp; Ireland</a:t>
            </a:r>
          </a:p>
          <a:p>
            <a:pPr lvl="1"/>
            <a:r>
              <a:rPr lang="en-US" dirty="0" smtClean="0"/>
              <a:t>Nationalists vs. Unionists over issue of being part of Great Britain</a:t>
            </a:r>
          </a:p>
          <a:p>
            <a:r>
              <a:rPr lang="en-US" dirty="0" smtClean="0"/>
              <a:t>France</a:t>
            </a:r>
          </a:p>
          <a:p>
            <a:pPr lvl="1"/>
            <a:r>
              <a:rPr lang="en-US" dirty="0" smtClean="0"/>
              <a:t>Anti-Semitism as shown in Dreyfus Affair</a:t>
            </a:r>
          </a:p>
          <a:p>
            <a:pPr lvl="1"/>
            <a:r>
              <a:rPr lang="en-US" dirty="0" smtClean="0"/>
              <a:t>Proper role of Catholic Church in democratic French state – Third Republic increasingly repressive of church </a:t>
            </a:r>
          </a:p>
          <a:p>
            <a:r>
              <a:rPr lang="en-US" dirty="0" smtClean="0"/>
              <a:t>Russia</a:t>
            </a:r>
          </a:p>
          <a:p>
            <a:pPr lvl="1"/>
            <a:r>
              <a:rPr lang="en-US" dirty="0" smtClean="0"/>
              <a:t>Loss of Russo-Japanese War</a:t>
            </a:r>
          </a:p>
          <a:p>
            <a:pPr lvl="1"/>
            <a:r>
              <a:rPr lang="en-US" dirty="0" smtClean="0"/>
              <a:t>Russian Revolution of 1905 – creation of the Duma</a:t>
            </a:r>
          </a:p>
          <a:p>
            <a:r>
              <a:rPr lang="en-US" dirty="0" smtClean="0"/>
              <a:t>Germany &amp; Austria-Hungary </a:t>
            </a:r>
          </a:p>
          <a:p>
            <a:pPr lvl="1"/>
            <a:r>
              <a:rPr lang="en-US" dirty="0" smtClean="0"/>
              <a:t>War as a possible means of escaping bleak political situation</a:t>
            </a:r>
          </a:p>
          <a:p>
            <a:pPr lvl="1"/>
            <a:r>
              <a:rPr lang="en-US" dirty="0" smtClean="0"/>
              <a:t>Kaiser William II – itching for war, disliked Bismarck &amp; his alliances </a:t>
            </a:r>
          </a:p>
          <a:p>
            <a:pPr lvl="1"/>
            <a:r>
              <a:rPr lang="en-US" dirty="0" smtClean="0"/>
              <a:t>Austria-Hungary – nationalism among minority ethnic groups leads to greater agitation </a:t>
            </a:r>
            <a:endParaRPr lang="en-US" dirty="0"/>
          </a:p>
        </p:txBody>
      </p:sp>
    </p:spTree>
    <p:extLst>
      <p:ext uri="{BB962C8B-B14F-4D97-AF65-F5344CB8AC3E}">
        <p14:creationId xmlns:p14="http://schemas.microsoft.com/office/powerpoint/2010/main" val="2055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145. </a:t>
            </a:r>
            <a:r>
              <a:rPr lang="en-US" sz="3200" dirty="0"/>
              <a:t>What early alliances contributed to the outbreak of WWI?</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1879 – Dual Alliance (by Bismarck) – military alliance with Austria-Hungary &amp; Germany</a:t>
            </a:r>
          </a:p>
          <a:p>
            <a:pPr lvl="1"/>
            <a:r>
              <a:rPr lang="en-US" dirty="0" smtClean="0"/>
              <a:t>Reinsurance Treaty – showed Russia that it was defensive, not aggressive treaty</a:t>
            </a:r>
          </a:p>
          <a:p>
            <a:r>
              <a:rPr lang="en-US" dirty="0" smtClean="0"/>
              <a:t>1904 – Entente Cordiale – Britain &amp; France – resolved colonial issues</a:t>
            </a:r>
          </a:p>
          <a:p>
            <a:r>
              <a:rPr lang="en-US" dirty="0" smtClean="0"/>
              <a:t>1907 – Great Britain &amp; Russia sign another entente = Triple Entente </a:t>
            </a:r>
          </a:p>
          <a:p>
            <a:r>
              <a:rPr lang="en-US" dirty="0" smtClean="0"/>
              <a:t>By outbreak of WWI:</a:t>
            </a:r>
          </a:p>
          <a:p>
            <a:pPr lvl="1"/>
            <a:r>
              <a:rPr lang="en-US" dirty="0" smtClean="0"/>
              <a:t>Triple Alliance – Germany, Austria-Hungary, Italy</a:t>
            </a:r>
          </a:p>
          <a:p>
            <a:pPr lvl="1"/>
            <a:r>
              <a:rPr lang="en-US" dirty="0" smtClean="0"/>
              <a:t>Triple Entente – Great Britain, France, Russia </a:t>
            </a:r>
            <a:endParaRPr lang="en-US" dirty="0"/>
          </a:p>
        </p:txBody>
      </p:sp>
    </p:spTree>
    <p:extLst>
      <p:ext uri="{BB962C8B-B14F-4D97-AF65-F5344CB8AC3E}">
        <p14:creationId xmlns:p14="http://schemas.microsoft.com/office/powerpoint/2010/main" val="20920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146. </a:t>
            </a:r>
            <a:r>
              <a:rPr lang="en-US" sz="3200" dirty="0"/>
              <a:t>How did militarism contribute to the outbreak of WWI?</a:t>
            </a:r>
            <a:br>
              <a:rPr lang="en-US" sz="3200" dirty="0"/>
            </a:br>
            <a:endParaRPr lang="en-US" sz="3200" dirty="0"/>
          </a:p>
        </p:txBody>
      </p:sp>
      <p:sp>
        <p:nvSpPr>
          <p:cNvPr id="3" name="Content Placeholder 2"/>
          <p:cNvSpPr>
            <a:spLocks noGrp="1"/>
          </p:cNvSpPr>
          <p:nvPr>
            <p:ph idx="1"/>
          </p:nvPr>
        </p:nvSpPr>
        <p:spPr/>
        <p:txBody>
          <a:bodyPr/>
          <a:lstStyle/>
          <a:p>
            <a:r>
              <a:rPr lang="en-US" dirty="0" smtClean="0"/>
              <a:t>1897 – Kaiser William II decides to build German navy – rivaled the British navy </a:t>
            </a:r>
          </a:p>
          <a:p>
            <a:pPr lvl="1"/>
            <a:r>
              <a:rPr lang="en-US" dirty="0" smtClean="0"/>
              <a:t>Britain took this as a threat to their vast colonial empire</a:t>
            </a:r>
          </a:p>
          <a:p>
            <a:r>
              <a:rPr lang="en-US" dirty="0" smtClean="0"/>
              <a:t>European nations begin to stockpile powerful weapons because of industrialization – led neighboring nations to do the same </a:t>
            </a:r>
          </a:p>
          <a:p>
            <a:r>
              <a:rPr lang="en-US" dirty="0" smtClean="0"/>
              <a:t>Military glorified through nationalism </a:t>
            </a:r>
            <a:endParaRPr lang="en-US" dirty="0"/>
          </a:p>
        </p:txBody>
      </p:sp>
    </p:spTree>
    <p:extLst>
      <p:ext uri="{BB962C8B-B14F-4D97-AF65-F5344CB8AC3E}">
        <p14:creationId xmlns:p14="http://schemas.microsoft.com/office/powerpoint/2010/main" val="32573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147. </a:t>
            </a:r>
            <a:r>
              <a:rPr lang="en-US" sz="3200" dirty="0"/>
              <a:t>How did crises in the Balkans contribute to the outbreak of WWI?</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1908 – Austria-Hungary annexes Bosnia and Herzegovina from Ottoman Empire</a:t>
            </a:r>
          </a:p>
          <a:p>
            <a:pPr lvl="1"/>
            <a:r>
              <a:rPr lang="en-US" dirty="0" smtClean="0"/>
              <a:t>Took lands to prevent Serbian national state from being formed</a:t>
            </a:r>
          </a:p>
          <a:p>
            <a:r>
              <a:rPr lang="en-US" dirty="0" smtClean="0"/>
              <a:t>1914 – </a:t>
            </a:r>
            <a:r>
              <a:rPr lang="en-US" dirty="0" err="1" smtClean="0"/>
              <a:t>Garvilo</a:t>
            </a:r>
            <a:r>
              <a:rPr lang="en-US" dirty="0" smtClean="0"/>
              <a:t> </a:t>
            </a:r>
            <a:r>
              <a:rPr lang="en-US" dirty="0" err="1" smtClean="0"/>
              <a:t>Princip</a:t>
            </a:r>
            <a:r>
              <a:rPr lang="en-US" dirty="0" smtClean="0"/>
              <a:t> (Serbian nationalist) assassinated Archduke Franz Ferdinand (Austria-Hungary) = immediate cause of WWI</a:t>
            </a:r>
          </a:p>
          <a:p>
            <a:r>
              <a:rPr lang="en-US" dirty="0" smtClean="0"/>
              <a:t>Austria-Hungary declares war on Serbia </a:t>
            </a:r>
            <a:r>
              <a:rPr lang="en-US" dirty="0" smtClean="0">
                <a:sym typeface="Wingdings" pitchFamily="2" charset="2"/>
              </a:rPr>
              <a:t> Russia declared protection of Serbia – sets alliance system in motion</a:t>
            </a:r>
            <a:endParaRPr lang="en-US" dirty="0"/>
          </a:p>
        </p:txBody>
      </p:sp>
    </p:spTree>
    <p:extLst>
      <p:ext uri="{BB962C8B-B14F-4D97-AF65-F5344CB8AC3E}">
        <p14:creationId xmlns:p14="http://schemas.microsoft.com/office/powerpoint/2010/main" val="220535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148. </a:t>
            </a:r>
            <a:r>
              <a:rPr lang="en-US" sz="3200" dirty="0"/>
              <a:t>What was Germany’s plan for winning the war?</a:t>
            </a:r>
            <a:br>
              <a:rPr lang="en-US" sz="3200" dirty="0"/>
            </a:br>
            <a:endParaRPr lang="en-US" sz="3200" dirty="0"/>
          </a:p>
        </p:txBody>
      </p:sp>
      <p:sp>
        <p:nvSpPr>
          <p:cNvPr id="3" name="Content Placeholder 2"/>
          <p:cNvSpPr>
            <a:spLocks noGrp="1"/>
          </p:cNvSpPr>
          <p:nvPr>
            <p:ph idx="1"/>
          </p:nvPr>
        </p:nvSpPr>
        <p:spPr>
          <a:xfrm>
            <a:off x="457200" y="1600200"/>
            <a:ext cx="3124200" cy="4525963"/>
          </a:xfrm>
        </p:spPr>
        <p:txBody>
          <a:bodyPr/>
          <a:lstStyle/>
          <a:p>
            <a:r>
              <a:rPr lang="en-US" dirty="0" smtClean="0"/>
              <a:t>Schlieffen Plan:</a:t>
            </a:r>
          </a:p>
          <a:p>
            <a:pPr lvl="1"/>
            <a:r>
              <a:rPr lang="en-US" dirty="0" smtClean="0"/>
              <a:t>Attack France first (confidence from Franco-Prussian War), mobilize to Eastern Front &amp; attack Russia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953" y="1905000"/>
            <a:ext cx="486301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1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14. </a:t>
            </a:r>
            <a:r>
              <a:rPr lang="en-US" sz="3200" dirty="0"/>
              <a:t>What reforms did Martin Luther call for?</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Selling of </a:t>
            </a:r>
            <a:r>
              <a:rPr lang="en-US" b="1" i="1" dirty="0" smtClean="0"/>
              <a:t>Indulgences</a:t>
            </a:r>
            <a:r>
              <a:rPr lang="en-US" dirty="0" smtClean="0"/>
              <a:t> to forgive sins and get family members out of purgatory </a:t>
            </a:r>
          </a:p>
          <a:p>
            <a:pPr lvl="1"/>
            <a:r>
              <a:rPr lang="en-US" dirty="0" smtClean="0"/>
              <a:t>Real story? Church needed to finance St. Peter’s Basilica</a:t>
            </a:r>
          </a:p>
          <a:p>
            <a:r>
              <a:rPr lang="en-US" dirty="0" smtClean="0"/>
              <a:t>Luther nails </a:t>
            </a:r>
            <a:r>
              <a:rPr lang="en-US" b="1" i="1" dirty="0" smtClean="0"/>
              <a:t>95 Theses</a:t>
            </a:r>
            <a:r>
              <a:rPr lang="en-US" dirty="0" smtClean="0"/>
              <a:t> to church door and starts Reformation</a:t>
            </a:r>
          </a:p>
          <a:p>
            <a:r>
              <a:rPr lang="en-US" dirty="0" smtClean="0"/>
              <a:t>Secular government had the right to reform the Church</a:t>
            </a:r>
          </a:p>
          <a:p>
            <a:r>
              <a:rPr lang="en-US" dirty="0" smtClean="0"/>
              <a:t>Attacked teachings of the Church like sacraments</a:t>
            </a:r>
          </a:p>
          <a:p>
            <a:r>
              <a:rPr lang="en-US" dirty="0" smtClean="0"/>
              <a:t>Salvation by faith alone, not by Church, sacraments, indulgences</a:t>
            </a:r>
            <a:endParaRPr lang="en-US" dirty="0"/>
          </a:p>
        </p:txBody>
      </p:sp>
    </p:spTree>
    <p:extLst>
      <p:ext uri="{BB962C8B-B14F-4D97-AF65-F5344CB8AC3E}">
        <p14:creationId xmlns:p14="http://schemas.microsoft.com/office/powerpoint/2010/main" val="205540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149. </a:t>
            </a:r>
            <a:r>
              <a:rPr lang="en-US" sz="3200" dirty="0"/>
              <a:t>How did the First Battle of the Marne change views that the war would be quickly won?</a:t>
            </a:r>
            <a:br>
              <a:rPr lang="en-US" sz="3200" dirty="0"/>
            </a:br>
            <a:endParaRPr lang="en-US" sz="3200" dirty="0"/>
          </a:p>
        </p:txBody>
      </p:sp>
      <p:sp>
        <p:nvSpPr>
          <p:cNvPr id="3" name="Content Placeholder 2"/>
          <p:cNvSpPr>
            <a:spLocks noGrp="1"/>
          </p:cNvSpPr>
          <p:nvPr>
            <p:ph idx="1"/>
          </p:nvPr>
        </p:nvSpPr>
        <p:spPr/>
        <p:txBody>
          <a:bodyPr/>
          <a:lstStyle/>
          <a:p>
            <a:r>
              <a:rPr lang="en-US" dirty="0" smtClean="0"/>
              <a:t>First Battle of the Marne – produced a stalemate  in the war effort – neither side winning or losing any real ground</a:t>
            </a:r>
          </a:p>
          <a:p>
            <a:pPr lvl="1"/>
            <a:r>
              <a:rPr lang="en-US" dirty="0" smtClean="0"/>
              <a:t>Both sides hold positions that would not change dramatically for 3 years</a:t>
            </a:r>
          </a:p>
          <a:p>
            <a:r>
              <a:rPr lang="en-US" dirty="0" smtClean="0"/>
              <a:t>Trench Warfare developed – defensive war rather than offensive </a:t>
            </a:r>
            <a:endParaRPr lang="en-US" dirty="0"/>
          </a:p>
        </p:txBody>
      </p:sp>
    </p:spTree>
    <p:extLst>
      <p:ext uri="{BB962C8B-B14F-4D97-AF65-F5344CB8AC3E}">
        <p14:creationId xmlns:p14="http://schemas.microsoft.com/office/powerpoint/2010/main" val="37176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150. </a:t>
            </a:r>
            <a:r>
              <a:rPr lang="en-US" sz="3200" dirty="0"/>
              <a:t>What new military technologies led WWI to be fought differently?</a:t>
            </a:r>
            <a:br>
              <a:rPr lang="en-US" sz="3200" dirty="0"/>
            </a:br>
            <a:endParaRPr lang="en-US" sz="3200" dirty="0"/>
          </a:p>
        </p:txBody>
      </p:sp>
      <p:sp>
        <p:nvSpPr>
          <p:cNvPr id="3" name="Content Placeholder 2"/>
          <p:cNvSpPr>
            <a:spLocks noGrp="1"/>
          </p:cNvSpPr>
          <p:nvPr>
            <p:ph idx="1"/>
          </p:nvPr>
        </p:nvSpPr>
        <p:spPr>
          <a:xfrm>
            <a:off x="457200" y="1600200"/>
            <a:ext cx="3276600" cy="4525963"/>
          </a:xfrm>
        </p:spPr>
        <p:txBody>
          <a:bodyPr>
            <a:normAutofit/>
          </a:bodyPr>
          <a:lstStyle/>
          <a:p>
            <a:r>
              <a:rPr lang="en-US" dirty="0" smtClean="0"/>
              <a:t>Machine guns</a:t>
            </a:r>
          </a:p>
          <a:p>
            <a:r>
              <a:rPr lang="en-US" dirty="0" smtClean="0"/>
              <a:t>Flamethrowers</a:t>
            </a:r>
          </a:p>
          <a:p>
            <a:r>
              <a:rPr lang="en-US" dirty="0" smtClean="0"/>
              <a:t>Poison gas </a:t>
            </a:r>
          </a:p>
          <a:p>
            <a:r>
              <a:rPr lang="en-US" dirty="0" smtClean="0"/>
              <a:t>Grenades</a:t>
            </a:r>
          </a:p>
          <a:p>
            <a:r>
              <a:rPr lang="en-US" dirty="0" smtClean="0"/>
              <a:t>“Big Bertha”</a:t>
            </a:r>
          </a:p>
          <a:p>
            <a:r>
              <a:rPr lang="en-US" dirty="0" smtClean="0"/>
              <a:t>Airplanes</a:t>
            </a:r>
          </a:p>
          <a:p>
            <a:r>
              <a:rPr lang="en-US" dirty="0" smtClean="0"/>
              <a:t>Submarines</a:t>
            </a:r>
          </a:p>
        </p:txBody>
      </p:sp>
      <p:sp>
        <p:nvSpPr>
          <p:cNvPr id="4" name="Content Placeholder 2"/>
          <p:cNvSpPr txBox="1">
            <a:spLocks/>
          </p:cNvSpPr>
          <p:nvPr/>
        </p:nvSpPr>
        <p:spPr>
          <a:xfrm>
            <a:off x="5105400" y="1752599"/>
            <a:ext cx="3276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Trench warfare &amp; devastating outcome of the war – human cost extremely high </a:t>
            </a:r>
          </a:p>
        </p:txBody>
      </p:sp>
      <p:sp>
        <p:nvSpPr>
          <p:cNvPr id="5" name="Right Arrow 4"/>
          <p:cNvSpPr/>
          <p:nvPr/>
        </p:nvSpPr>
        <p:spPr>
          <a:xfrm>
            <a:off x="3657600" y="2743200"/>
            <a:ext cx="1600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5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151. </a:t>
            </a:r>
            <a:r>
              <a:rPr lang="en-US" sz="3200" dirty="0"/>
              <a:t>Why did the United States enter WWI?</a:t>
            </a:r>
            <a:br>
              <a:rPr lang="en-US" sz="3200" dirty="0"/>
            </a:br>
            <a:endParaRPr lang="en-US" sz="3200" dirty="0"/>
          </a:p>
        </p:txBody>
      </p:sp>
      <p:sp>
        <p:nvSpPr>
          <p:cNvPr id="3" name="Content Placeholder 2"/>
          <p:cNvSpPr>
            <a:spLocks noGrp="1"/>
          </p:cNvSpPr>
          <p:nvPr>
            <p:ph idx="1"/>
          </p:nvPr>
        </p:nvSpPr>
        <p:spPr/>
        <p:txBody>
          <a:bodyPr/>
          <a:lstStyle/>
          <a:p>
            <a:r>
              <a:rPr lang="en-US" dirty="0"/>
              <a:t>Unrestricted submarine warfare – German U-Boats sink Lusitania (US passenger ship)</a:t>
            </a:r>
          </a:p>
          <a:p>
            <a:r>
              <a:rPr lang="en-US" dirty="0" smtClean="0"/>
              <a:t>Germany issues Zimmerman Telegram – promised aid to Mexico if they attacked US (keep US entangled in affairs at home, cant join war effort in Europe)</a:t>
            </a:r>
          </a:p>
        </p:txBody>
      </p:sp>
    </p:spTree>
    <p:extLst>
      <p:ext uri="{BB962C8B-B14F-4D97-AF65-F5344CB8AC3E}">
        <p14:creationId xmlns:p14="http://schemas.microsoft.com/office/powerpoint/2010/main" val="26220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152. </a:t>
            </a:r>
            <a:r>
              <a:rPr lang="en-US" sz="3200" dirty="0"/>
              <a:t>What was WWI like on the home front?</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First war to see complete mobilization of society = Total War</a:t>
            </a:r>
          </a:p>
          <a:p>
            <a:pPr lvl="1"/>
            <a:r>
              <a:rPr lang="en-US" dirty="0" smtClean="0"/>
              <a:t>Government regulates economy to ensure enough resources for the war effort</a:t>
            </a:r>
          </a:p>
          <a:p>
            <a:pPr lvl="1"/>
            <a:r>
              <a:rPr lang="en-US" dirty="0" smtClean="0"/>
              <a:t>Rationing of food</a:t>
            </a:r>
          </a:p>
          <a:p>
            <a:pPr lvl="1"/>
            <a:r>
              <a:rPr lang="en-US" dirty="0" smtClean="0"/>
              <a:t>Propaganda &amp; censorship</a:t>
            </a:r>
          </a:p>
          <a:p>
            <a:pPr lvl="1"/>
            <a:r>
              <a:rPr lang="en-US" dirty="0" smtClean="0"/>
              <a:t>Conscription</a:t>
            </a:r>
          </a:p>
          <a:p>
            <a:pPr lvl="1"/>
            <a:r>
              <a:rPr lang="en-US" dirty="0" smtClean="0"/>
              <a:t>Employment of women in factories </a:t>
            </a:r>
          </a:p>
          <a:p>
            <a:r>
              <a:rPr lang="en-US" dirty="0" smtClean="0"/>
              <a:t>Civilians lose lives (especially on Western &amp; Eastern fronts)</a:t>
            </a:r>
          </a:p>
          <a:p>
            <a:pPr lvl="1"/>
            <a:endParaRPr lang="en-US" dirty="0"/>
          </a:p>
        </p:txBody>
      </p:sp>
    </p:spTree>
    <p:extLst>
      <p:ext uri="{BB962C8B-B14F-4D97-AF65-F5344CB8AC3E}">
        <p14:creationId xmlns:p14="http://schemas.microsoft.com/office/powerpoint/2010/main" val="28891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153. </a:t>
            </a:r>
            <a:r>
              <a:rPr lang="en-US" sz="3200" dirty="0"/>
              <a:t>What was the human cost of WWI?</a:t>
            </a:r>
            <a:br>
              <a:rPr lang="en-US" sz="3200" dirty="0"/>
            </a:br>
            <a:endParaRPr lang="en-US" sz="3200" dirty="0"/>
          </a:p>
        </p:txBody>
      </p:sp>
      <p:sp>
        <p:nvSpPr>
          <p:cNvPr id="3" name="Content Placeholder 2"/>
          <p:cNvSpPr>
            <a:spLocks noGrp="1"/>
          </p:cNvSpPr>
          <p:nvPr>
            <p:ph idx="1"/>
          </p:nvPr>
        </p:nvSpPr>
        <p:spPr/>
        <p:txBody>
          <a:bodyPr/>
          <a:lstStyle/>
          <a:p>
            <a:r>
              <a:rPr lang="en-US" dirty="0" smtClean="0"/>
              <a:t>9 million died in battle, 23 million wounded</a:t>
            </a:r>
          </a:p>
          <a:p>
            <a:r>
              <a:rPr lang="en-US" dirty="0" smtClean="0"/>
              <a:t>Influenza epidemic, 1917 – 30 million people killed worldwide – helped to weaken the German war effort</a:t>
            </a:r>
          </a:p>
          <a:p>
            <a:r>
              <a:rPr lang="en-US" dirty="0" smtClean="0"/>
              <a:t>Towns, villages, cities completely destroyed</a:t>
            </a:r>
          </a:p>
          <a:p>
            <a:r>
              <a:rPr lang="en-US" dirty="0" smtClean="0"/>
              <a:t>Farmland destroyed = famine</a:t>
            </a:r>
          </a:p>
          <a:p>
            <a:r>
              <a:rPr lang="en-US" dirty="0" smtClean="0"/>
              <a:t>Disruption of trade, commerce </a:t>
            </a:r>
            <a:endParaRPr lang="en-US" dirty="0"/>
          </a:p>
        </p:txBody>
      </p:sp>
    </p:spTree>
    <p:extLst>
      <p:ext uri="{BB962C8B-B14F-4D97-AF65-F5344CB8AC3E}">
        <p14:creationId xmlns:p14="http://schemas.microsoft.com/office/powerpoint/2010/main" val="39006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154. </a:t>
            </a:r>
            <a:r>
              <a:rPr lang="en-US" sz="3200" dirty="0"/>
              <a:t>What were Wilson’s ideas in the Fourteen Points?</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Wilson’s Fourteen Points</a:t>
            </a:r>
          </a:p>
          <a:p>
            <a:pPr lvl="1"/>
            <a:r>
              <a:rPr lang="en-US" dirty="0" smtClean="0"/>
              <a:t>Asked for national self-determination – end of multi ethnic empires &amp; colonization</a:t>
            </a:r>
          </a:p>
          <a:p>
            <a:pPr lvl="1"/>
            <a:r>
              <a:rPr lang="en-US" dirty="0" smtClean="0"/>
              <a:t>League of Nations – international peacekeeping organization</a:t>
            </a:r>
          </a:p>
          <a:p>
            <a:r>
              <a:rPr lang="en-US" dirty="0" smtClean="0"/>
              <a:t>No European nations like ideas because they were in ruins after the war and wanted reparations to be paid</a:t>
            </a:r>
          </a:p>
          <a:p>
            <a:r>
              <a:rPr lang="en-US" dirty="0" smtClean="0"/>
              <a:t>US doesn’t sign because it wanted to stay isolationist after WWI</a:t>
            </a:r>
            <a:endParaRPr lang="en-US" dirty="0"/>
          </a:p>
        </p:txBody>
      </p:sp>
    </p:spTree>
    <p:extLst>
      <p:ext uri="{BB962C8B-B14F-4D97-AF65-F5344CB8AC3E}">
        <p14:creationId xmlns:p14="http://schemas.microsoft.com/office/powerpoint/2010/main" val="24956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155. </a:t>
            </a:r>
            <a:r>
              <a:rPr lang="en-US" sz="3200" dirty="0"/>
              <a:t>What was the outcome of the Treaty of Versailles?</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New government in Germany – Weimar Republic accepts terms of treaty – angers German people</a:t>
            </a:r>
          </a:p>
          <a:p>
            <a:r>
              <a:rPr lang="en-US" dirty="0" smtClean="0"/>
              <a:t>Article 231 – Germany accepts sole blame for WWI and is forced to pay reparations to Entente powers</a:t>
            </a:r>
          </a:p>
          <a:p>
            <a:r>
              <a:rPr lang="en-US" dirty="0" smtClean="0"/>
              <a:t>Alsace-Lorraine given back to France </a:t>
            </a:r>
          </a:p>
          <a:p>
            <a:r>
              <a:rPr lang="en-US" dirty="0" smtClean="0"/>
              <a:t>French army occupied Rhineland – demilitarized zone</a:t>
            </a:r>
          </a:p>
          <a:p>
            <a:r>
              <a:rPr lang="en-US" dirty="0" smtClean="0"/>
              <a:t>Limits on German army</a:t>
            </a:r>
          </a:p>
          <a:p>
            <a:r>
              <a:rPr lang="en-US" dirty="0" smtClean="0"/>
              <a:t>Map of Europe changed</a:t>
            </a:r>
          </a:p>
          <a:p>
            <a:pPr lvl="1"/>
            <a:r>
              <a:rPr lang="en-US" dirty="0" smtClean="0"/>
              <a:t>Hapsburg Empire gone</a:t>
            </a:r>
          </a:p>
          <a:p>
            <a:pPr lvl="1"/>
            <a:r>
              <a:rPr lang="en-US" dirty="0" smtClean="0"/>
              <a:t>Germany smaller</a:t>
            </a:r>
          </a:p>
          <a:p>
            <a:pPr lvl="1"/>
            <a:r>
              <a:rPr lang="en-US" dirty="0" smtClean="0"/>
              <a:t>Czechoslovakia created</a:t>
            </a:r>
          </a:p>
          <a:p>
            <a:pPr lvl="1"/>
            <a:r>
              <a:rPr lang="en-US" dirty="0" smtClean="0"/>
              <a:t>Hungary independent </a:t>
            </a:r>
          </a:p>
          <a:p>
            <a:pPr lvl="1"/>
            <a:r>
              <a:rPr lang="en-US" dirty="0" smtClean="0"/>
              <a:t>Romania independent </a:t>
            </a:r>
          </a:p>
          <a:p>
            <a:pPr lvl="1"/>
            <a:r>
              <a:rPr lang="en-US" dirty="0" smtClean="0"/>
              <a:t>Yugoslavia created (Serbian homeland)</a:t>
            </a:r>
          </a:p>
          <a:p>
            <a:pPr lvl="1"/>
            <a:r>
              <a:rPr lang="en-US" dirty="0" smtClean="0"/>
              <a:t>Independent Poland (first time since 18</a:t>
            </a:r>
            <a:r>
              <a:rPr lang="en-US" baseline="30000" dirty="0" smtClean="0"/>
              <a:t>th</a:t>
            </a:r>
            <a:r>
              <a:rPr lang="en-US" dirty="0" smtClean="0"/>
              <a:t> century)</a:t>
            </a:r>
          </a:p>
          <a:p>
            <a:pPr lvl="1"/>
            <a:r>
              <a:rPr lang="en-US" dirty="0" smtClean="0"/>
              <a:t>Lithuania, Latvia, Estonia, Finland – carved out of Russian empire</a:t>
            </a:r>
          </a:p>
          <a:p>
            <a:r>
              <a:rPr lang="en-US" dirty="0" smtClean="0"/>
              <a:t>States started as democracies but quickly fell to single party dictatorships </a:t>
            </a:r>
          </a:p>
        </p:txBody>
      </p:sp>
    </p:spTree>
    <p:extLst>
      <p:ext uri="{BB962C8B-B14F-4D97-AF65-F5344CB8AC3E}">
        <p14:creationId xmlns:p14="http://schemas.microsoft.com/office/powerpoint/2010/main" val="5450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156. </a:t>
            </a:r>
            <a:r>
              <a:rPr lang="en-US" sz="3200" dirty="0"/>
              <a:t>How did czarist rule under Nicholas II contribute to the outbreak of the Russian Revolution?</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Involvement in WWI – Russian people against it – saw it as a decision made by an imperialist czar</a:t>
            </a:r>
          </a:p>
          <a:p>
            <a:r>
              <a:rPr lang="en-US" dirty="0" smtClean="0"/>
              <a:t>Nicholas II goes to Eastern front &amp; leaves wife in charge of state</a:t>
            </a:r>
          </a:p>
          <a:p>
            <a:pPr lvl="1"/>
            <a:r>
              <a:rPr lang="en-US" dirty="0" smtClean="0"/>
              <a:t>Alexandra influenced by Rasputin (holy man who was despised by leaders in Russian government) </a:t>
            </a:r>
          </a:p>
          <a:p>
            <a:r>
              <a:rPr lang="en-US" dirty="0" smtClean="0"/>
              <a:t>Widespread poverty coupled with repressive autocracy of czar contributed to revolution </a:t>
            </a:r>
            <a:endParaRPr lang="en-US" dirty="0"/>
          </a:p>
        </p:txBody>
      </p:sp>
    </p:spTree>
    <p:extLst>
      <p:ext uri="{BB962C8B-B14F-4D97-AF65-F5344CB8AC3E}">
        <p14:creationId xmlns:p14="http://schemas.microsoft.com/office/powerpoint/2010/main" val="7391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157. </a:t>
            </a:r>
            <a:r>
              <a:rPr lang="en-US" sz="3200" dirty="0"/>
              <a:t>What problems faced the Provisional Government once it came to power in 1917?</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March Revolution, 1917 – food shortage in Petrograd (St. Petersburg) causes riot, troops who were supposed to suppress join riots</a:t>
            </a:r>
          </a:p>
          <a:p>
            <a:pPr lvl="1"/>
            <a:r>
              <a:rPr lang="en-US" dirty="0" smtClean="0"/>
              <a:t>Czar abdicates , Provisional Government (members of the Duma) take over</a:t>
            </a:r>
          </a:p>
          <a:p>
            <a:r>
              <a:rPr lang="en-US" dirty="0" smtClean="0"/>
              <a:t>Soviets – socialist organizations begin to form</a:t>
            </a:r>
          </a:p>
          <a:p>
            <a:pPr lvl="1"/>
            <a:r>
              <a:rPr lang="en-US" dirty="0" smtClean="0"/>
              <a:t>2 types of socialists – Mensheviks (Marxists) &amp; Bolsheviks (Leninists) </a:t>
            </a:r>
          </a:p>
          <a:p>
            <a:r>
              <a:rPr lang="en-US" dirty="0" smtClean="0"/>
              <a:t>Provisional Government decides to remain in WWI</a:t>
            </a:r>
          </a:p>
          <a:p>
            <a:r>
              <a:rPr lang="en-US" dirty="0" smtClean="0"/>
              <a:t>Provisional Government does not divide up large estates &amp; redistribute to peasants </a:t>
            </a:r>
            <a:endParaRPr lang="en-US" dirty="0"/>
          </a:p>
        </p:txBody>
      </p:sp>
    </p:spTree>
    <p:extLst>
      <p:ext uri="{BB962C8B-B14F-4D97-AF65-F5344CB8AC3E}">
        <p14:creationId xmlns:p14="http://schemas.microsoft.com/office/powerpoint/2010/main" val="34468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158. </a:t>
            </a:r>
            <a:r>
              <a:rPr lang="en-US" sz="3200" dirty="0"/>
              <a:t>What were the beliefs of the Mensheviks and the Bolsheviks?</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Mensheviks </a:t>
            </a:r>
          </a:p>
          <a:p>
            <a:pPr lvl="1"/>
            <a:r>
              <a:rPr lang="en-US" dirty="0" smtClean="0"/>
              <a:t>Marxist socialists </a:t>
            </a:r>
          </a:p>
          <a:p>
            <a:pPr lvl="1"/>
            <a:r>
              <a:rPr lang="en-US" dirty="0" smtClean="0"/>
              <a:t>Believed that only a true Marxist revolution would bring about change</a:t>
            </a:r>
          </a:p>
          <a:p>
            <a:pPr lvl="2"/>
            <a:r>
              <a:rPr lang="en-US" dirty="0" smtClean="0"/>
              <a:t>Bourgeoisie revolution first, then proletarian revolution </a:t>
            </a:r>
          </a:p>
          <a:p>
            <a:pPr lvl="2"/>
            <a:r>
              <a:rPr lang="en-US" dirty="0" smtClean="0"/>
              <a:t>Industrialization needed to occur first</a:t>
            </a:r>
          </a:p>
          <a:p>
            <a:pPr lvl="1"/>
            <a:r>
              <a:rPr lang="en-US" dirty="0" smtClean="0"/>
              <a:t>Supported Provisional Government </a:t>
            </a:r>
          </a:p>
          <a:p>
            <a:r>
              <a:rPr lang="en-US" dirty="0" smtClean="0"/>
              <a:t>Bolsheviks</a:t>
            </a:r>
          </a:p>
          <a:p>
            <a:pPr lvl="1"/>
            <a:r>
              <a:rPr lang="en-US" dirty="0" smtClean="0"/>
              <a:t>Ideology comes from Lenin – socialist who read Marx &amp; supported Marxism but saw it as impractical for Russian situation</a:t>
            </a:r>
          </a:p>
          <a:p>
            <a:pPr lvl="1"/>
            <a:r>
              <a:rPr lang="en-US" dirty="0" smtClean="0"/>
              <a:t>Said that a proletarian revolution could happen without industrialization or bourgeoisie revolution </a:t>
            </a:r>
          </a:p>
          <a:p>
            <a:pPr lvl="1"/>
            <a:r>
              <a:rPr lang="en-US" dirty="0" smtClean="0"/>
              <a:t>“New” Proletariat = peasantry, soldiers, navy – people who dislike czarist rule &amp; who found radical socialism attractive</a:t>
            </a:r>
            <a:endParaRPr lang="en-US" dirty="0"/>
          </a:p>
        </p:txBody>
      </p:sp>
    </p:spTree>
    <p:extLst>
      <p:ext uri="{BB962C8B-B14F-4D97-AF65-F5344CB8AC3E}">
        <p14:creationId xmlns:p14="http://schemas.microsoft.com/office/powerpoint/2010/main" val="55684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15. </a:t>
            </a:r>
            <a:r>
              <a:rPr lang="en-US" sz="3200" dirty="0"/>
              <a:t>What were the effects of the Martin Luther’s reforms?</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Reform ideas spread widely in German states because of printing press</a:t>
            </a:r>
          </a:p>
          <a:p>
            <a:r>
              <a:rPr lang="en-US" dirty="0" smtClean="0"/>
              <a:t>Pope Leo X issued Papal Bull (decree) that Luther had to recant or be burned at the stake, Luther burns bull</a:t>
            </a:r>
          </a:p>
          <a:p>
            <a:r>
              <a:rPr lang="en-US" dirty="0" smtClean="0"/>
              <a:t>Diet of Worms – Luther condemned and banned but goes into hiding where he writes more and forms new church</a:t>
            </a:r>
          </a:p>
          <a:p>
            <a:r>
              <a:rPr lang="en-US" dirty="0" smtClean="0"/>
              <a:t>New Lutheran Church – less sacraments, no transubstantiation, no celibacy of clergy </a:t>
            </a:r>
            <a:endParaRPr lang="en-US" dirty="0"/>
          </a:p>
        </p:txBody>
      </p:sp>
    </p:spTree>
    <p:extLst>
      <p:ext uri="{BB962C8B-B14F-4D97-AF65-F5344CB8AC3E}">
        <p14:creationId xmlns:p14="http://schemas.microsoft.com/office/powerpoint/2010/main" val="8679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159. </a:t>
            </a:r>
            <a:r>
              <a:rPr lang="en-US" sz="3200" dirty="0"/>
              <a:t>How did the Bolsheviks triumph and what initial steps were taken to stabilize Russia?</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During Russian Revolution in 1917, Bolsheviks begin to build strength among workers and soldiers in Petrograd</a:t>
            </a:r>
          </a:p>
          <a:p>
            <a:pPr lvl="1"/>
            <a:r>
              <a:rPr lang="en-US" dirty="0" smtClean="0"/>
              <a:t>Bolsheviks become largest party in the soviets</a:t>
            </a:r>
          </a:p>
          <a:p>
            <a:pPr lvl="1"/>
            <a:r>
              <a:rPr lang="en-US" dirty="0" smtClean="0"/>
              <a:t>November, 1917 – Bolsheviks take key positions in city</a:t>
            </a:r>
          </a:p>
          <a:p>
            <a:pPr lvl="1"/>
            <a:r>
              <a:rPr lang="en-US" dirty="0" smtClean="0"/>
              <a:t>Leon Trotsky leads revolution &amp; Provisional Government does little to stop</a:t>
            </a:r>
          </a:p>
          <a:p>
            <a:pPr lvl="1"/>
            <a:r>
              <a:rPr lang="en-US" dirty="0" smtClean="0"/>
              <a:t>Civil war for the next 3 years with Mensheviks over control of soviets</a:t>
            </a:r>
          </a:p>
          <a:p>
            <a:r>
              <a:rPr lang="en-US" dirty="0" smtClean="0"/>
              <a:t>Bolshevism (Leninist Socialism) – Russian Revolution was first in series of communist revolutions</a:t>
            </a:r>
          </a:p>
          <a:p>
            <a:pPr lvl="1"/>
            <a:r>
              <a:rPr lang="en-US" dirty="0" smtClean="0"/>
              <a:t>Treaty of Brest-Litovsk – peace treaty with Germany to end Russian involvement in WWI – Germany gains huge territory in Russia (although they were not allowed it after Treaty of Versailles)</a:t>
            </a:r>
            <a:endParaRPr lang="en-US" dirty="0"/>
          </a:p>
        </p:txBody>
      </p:sp>
    </p:spTree>
    <p:extLst>
      <p:ext uri="{BB962C8B-B14F-4D97-AF65-F5344CB8AC3E}">
        <p14:creationId xmlns:p14="http://schemas.microsoft.com/office/powerpoint/2010/main" val="7574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160. </a:t>
            </a:r>
            <a:r>
              <a:rPr lang="en-US" sz="3200" dirty="0"/>
              <a:t>What were the shortcomings of the Weimar Republic?</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Created at end of WWI, signed Treaty of Versailles</a:t>
            </a:r>
          </a:p>
          <a:p>
            <a:r>
              <a:rPr lang="en-US" dirty="0" smtClean="0"/>
              <a:t>Friedrich Ebert – first president, moderate socialist</a:t>
            </a:r>
          </a:p>
          <a:p>
            <a:pPr lvl="1"/>
            <a:r>
              <a:rPr lang="en-US" dirty="0" smtClean="0"/>
              <a:t>Radical Marxists lead rebellion &amp; is crushed by Free Corps (right wing paramilitary group)</a:t>
            </a:r>
          </a:p>
          <a:p>
            <a:r>
              <a:rPr lang="en-US" dirty="0" err="1" smtClean="0"/>
              <a:t>Kapp</a:t>
            </a:r>
            <a:r>
              <a:rPr lang="en-US" dirty="0" smtClean="0"/>
              <a:t> Putsch – Free Corps attempts to overthrow Weimar Republic but is unsuccessful</a:t>
            </a:r>
          </a:p>
          <a:p>
            <a:pPr lvl="1"/>
            <a:r>
              <a:rPr lang="en-US" dirty="0" smtClean="0"/>
              <a:t>New threat to Weimar  = radical right wing, not radical left</a:t>
            </a:r>
          </a:p>
          <a:p>
            <a:r>
              <a:rPr lang="en-US" dirty="0" smtClean="0"/>
              <a:t>Hyperinflation – caused in part by reparations &amp; printing of more money </a:t>
            </a:r>
          </a:p>
          <a:p>
            <a:pPr lvl="1"/>
            <a:r>
              <a:rPr lang="en-US" dirty="0" smtClean="0"/>
              <a:t>German middle class suffered the most</a:t>
            </a:r>
          </a:p>
        </p:txBody>
      </p:sp>
    </p:spTree>
    <p:extLst>
      <p:ext uri="{BB962C8B-B14F-4D97-AF65-F5344CB8AC3E}">
        <p14:creationId xmlns:p14="http://schemas.microsoft.com/office/powerpoint/2010/main" val="5197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161. </a:t>
            </a:r>
            <a:r>
              <a:rPr lang="en-US" sz="3200" dirty="0"/>
              <a:t>In what ways did Stresemann stabilize the Weimar Republic?</a:t>
            </a:r>
            <a:br>
              <a:rPr lang="en-US" sz="3200" dirty="0"/>
            </a:br>
            <a:endParaRPr lang="en-US" sz="3200" dirty="0"/>
          </a:p>
        </p:txBody>
      </p:sp>
      <p:sp>
        <p:nvSpPr>
          <p:cNvPr id="3" name="Content Placeholder 2"/>
          <p:cNvSpPr>
            <a:spLocks noGrp="1"/>
          </p:cNvSpPr>
          <p:nvPr>
            <p:ph idx="1"/>
          </p:nvPr>
        </p:nvSpPr>
        <p:spPr/>
        <p:txBody>
          <a:bodyPr/>
          <a:lstStyle/>
          <a:p>
            <a:r>
              <a:rPr lang="en-US" dirty="0"/>
              <a:t>Gustav Stresemann – new chancellor, helps to stabilize German economy</a:t>
            </a:r>
          </a:p>
          <a:p>
            <a:pPr lvl="1"/>
            <a:r>
              <a:rPr lang="en-US" dirty="0" err="1"/>
              <a:t>Lucarno</a:t>
            </a:r>
            <a:r>
              <a:rPr lang="en-US" dirty="0"/>
              <a:t> Agreement – end of reparations &amp; removal of French troops from the Rhineland </a:t>
            </a:r>
          </a:p>
          <a:p>
            <a:pPr lvl="1"/>
            <a:r>
              <a:rPr lang="en-US" dirty="0"/>
              <a:t>Germany enters League of Nations</a:t>
            </a:r>
          </a:p>
          <a:p>
            <a:endParaRPr lang="en-US" dirty="0"/>
          </a:p>
        </p:txBody>
      </p:sp>
    </p:spTree>
    <p:extLst>
      <p:ext uri="{BB962C8B-B14F-4D97-AF65-F5344CB8AC3E}">
        <p14:creationId xmlns:p14="http://schemas.microsoft.com/office/powerpoint/2010/main" val="21819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162. </a:t>
            </a:r>
            <a:r>
              <a:rPr lang="en-US" sz="3200" dirty="0"/>
              <a:t>How did the Bolsheviks finally establish rule over Russia in 1920?</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After Bolshevik Revolution, 1917 – Bolsheviks only controlled ¼ of assembly</a:t>
            </a:r>
          </a:p>
          <a:p>
            <a:r>
              <a:rPr lang="en-US" dirty="0" smtClean="0"/>
              <a:t>Communists (Bolsheviks) waged war with “Whites” (anti-communist factions)</a:t>
            </a:r>
          </a:p>
          <a:p>
            <a:pPr lvl="1"/>
            <a:r>
              <a:rPr lang="en-US" dirty="0" smtClean="0"/>
              <a:t>3 year civil war</a:t>
            </a:r>
          </a:p>
          <a:p>
            <a:pPr lvl="1"/>
            <a:r>
              <a:rPr lang="en-US" dirty="0" smtClean="0"/>
              <a:t>“Red Terror” – name for Bolshevik fight against right wing &amp; socialists who did not subscribe to Bolshevik beliefs</a:t>
            </a:r>
          </a:p>
          <a:p>
            <a:pPr lvl="1"/>
            <a:r>
              <a:rPr lang="en-US" dirty="0" smtClean="0"/>
              <a:t>1920 – Bolsheviks in control, creation of Soviet Union</a:t>
            </a:r>
          </a:p>
        </p:txBody>
      </p:sp>
    </p:spTree>
    <p:extLst>
      <p:ext uri="{BB962C8B-B14F-4D97-AF65-F5344CB8AC3E}">
        <p14:creationId xmlns:p14="http://schemas.microsoft.com/office/powerpoint/2010/main" val="5976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163. </a:t>
            </a:r>
            <a:r>
              <a:rPr lang="en-US" sz="3200" dirty="0"/>
              <a:t>What were the goals of the Third International or </a:t>
            </a:r>
            <a:r>
              <a:rPr lang="en-US" sz="3200" dirty="0" err="1"/>
              <a:t>Comintern</a:t>
            </a:r>
            <a:r>
              <a:rPr lang="en-US" sz="3200" dirty="0"/>
              <a:t>?</a:t>
            </a:r>
            <a:br>
              <a:rPr lang="en-US" sz="3200" dirty="0"/>
            </a:br>
            <a:endParaRPr lang="en-US" sz="3200" dirty="0"/>
          </a:p>
        </p:txBody>
      </p:sp>
      <p:sp>
        <p:nvSpPr>
          <p:cNvPr id="3" name="Content Placeholder 2"/>
          <p:cNvSpPr>
            <a:spLocks noGrp="1"/>
          </p:cNvSpPr>
          <p:nvPr>
            <p:ph idx="1"/>
          </p:nvPr>
        </p:nvSpPr>
        <p:spPr/>
        <p:txBody>
          <a:bodyPr/>
          <a:lstStyle/>
          <a:p>
            <a:r>
              <a:rPr lang="en-US" dirty="0"/>
              <a:t>Third International aka </a:t>
            </a:r>
            <a:r>
              <a:rPr lang="en-US" dirty="0" err="1"/>
              <a:t>Comintern</a:t>
            </a:r>
            <a:r>
              <a:rPr lang="en-US" dirty="0"/>
              <a:t> – attempt to spread communism across Europe</a:t>
            </a:r>
          </a:p>
          <a:p>
            <a:pPr lvl="1"/>
            <a:r>
              <a:rPr lang="en-US" dirty="0"/>
              <a:t>Many moderate socialists saw Bolshevik Revolution as terrifying – helped to fracture socialist parties across Europe</a:t>
            </a:r>
          </a:p>
          <a:p>
            <a:pPr lvl="2"/>
            <a:r>
              <a:rPr lang="en-US" dirty="0"/>
              <a:t>Led to the rise of Nazi Party in Germany </a:t>
            </a:r>
          </a:p>
          <a:p>
            <a:pPr lvl="1"/>
            <a:r>
              <a:rPr lang="en-US" dirty="0" err="1"/>
              <a:t>Comintern</a:t>
            </a:r>
            <a:r>
              <a:rPr lang="en-US" dirty="0"/>
              <a:t> shifts focus to Soviet Union &amp; formation of a Marxist state</a:t>
            </a:r>
          </a:p>
          <a:p>
            <a:endParaRPr lang="en-US" dirty="0"/>
          </a:p>
        </p:txBody>
      </p:sp>
    </p:spTree>
    <p:extLst>
      <p:ext uri="{BB962C8B-B14F-4D97-AF65-F5344CB8AC3E}">
        <p14:creationId xmlns:p14="http://schemas.microsoft.com/office/powerpoint/2010/main" val="29575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164. </a:t>
            </a:r>
            <a:r>
              <a:rPr lang="en-US" sz="3200" dirty="0"/>
              <a:t>What were the provisions of Lenin’s NEP?</a:t>
            </a:r>
            <a:br>
              <a:rPr lang="en-US" sz="3200" dirty="0"/>
            </a:br>
            <a:r>
              <a:rPr lang="en-US" sz="3200" dirty="0" smtClean="0"/>
              <a:t> </a:t>
            </a:r>
            <a:endParaRPr lang="en-US" sz="3200" dirty="0"/>
          </a:p>
        </p:txBody>
      </p:sp>
      <p:sp>
        <p:nvSpPr>
          <p:cNvPr id="3" name="Content Placeholder 2"/>
          <p:cNvSpPr>
            <a:spLocks noGrp="1"/>
          </p:cNvSpPr>
          <p:nvPr>
            <p:ph idx="1"/>
          </p:nvPr>
        </p:nvSpPr>
        <p:spPr/>
        <p:txBody>
          <a:bodyPr>
            <a:normAutofit fontScale="92500"/>
          </a:bodyPr>
          <a:lstStyle/>
          <a:p>
            <a:r>
              <a:rPr lang="en-US" dirty="0"/>
              <a:t>During civil war – “war communism” instituted – tight government control over economy &amp; society</a:t>
            </a:r>
          </a:p>
          <a:p>
            <a:pPr lvl="1"/>
            <a:r>
              <a:rPr lang="en-US" dirty="0"/>
              <a:t>Revolt at </a:t>
            </a:r>
            <a:r>
              <a:rPr lang="en-US" dirty="0" err="1"/>
              <a:t>Kronstadt</a:t>
            </a:r>
            <a:r>
              <a:rPr lang="en-US" dirty="0"/>
              <a:t> Naval Base (Bolshevik strong hold) – Lenin crushes with brutality but is forced to reexamine “war communism”</a:t>
            </a:r>
          </a:p>
          <a:p>
            <a:r>
              <a:rPr lang="en-US" dirty="0"/>
              <a:t>New Economic Policy (NEP) set up in place of “war communism” – government still controlled big industries but allowed for smaller private enterprise – helps rebound economy </a:t>
            </a:r>
          </a:p>
          <a:p>
            <a:endParaRPr lang="en-US" dirty="0"/>
          </a:p>
        </p:txBody>
      </p:sp>
    </p:spTree>
    <p:extLst>
      <p:ext uri="{BB962C8B-B14F-4D97-AF65-F5344CB8AC3E}">
        <p14:creationId xmlns:p14="http://schemas.microsoft.com/office/powerpoint/2010/main" val="10527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165. </a:t>
            </a:r>
            <a:r>
              <a:rPr lang="en-US" sz="3200" dirty="0"/>
              <a:t>In what ways did Stalin change the Soviet Union?</a:t>
            </a:r>
            <a:br>
              <a:rPr lang="en-US" sz="3200" dirty="0"/>
            </a:br>
            <a:endParaRPr lang="en-US" sz="3200" dirty="0"/>
          </a:p>
        </p:txBody>
      </p:sp>
      <p:sp>
        <p:nvSpPr>
          <p:cNvPr id="3" name="Content Placeholder 2"/>
          <p:cNvSpPr>
            <a:spLocks noGrp="1"/>
          </p:cNvSpPr>
          <p:nvPr>
            <p:ph idx="1"/>
          </p:nvPr>
        </p:nvSpPr>
        <p:spPr>
          <a:xfrm>
            <a:off x="457200" y="1371600"/>
            <a:ext cx="8229600" cy="5029200"/>
          </a:xfrm>
        </p:spPr>
        <p:txBody>
          <a:bodyPr>
            <a:normAutofit fontScale="62500" lnSpcReduction="20000"/>
          </a:bodyPr>
          <a:lstStyle/>
          <a:p>
            <a:r>
              <a:rPr lang="en-US" dirty="0" smtClean="0"/>
              <a:t>Lenin dies – power vacuum in Soviet Union</a:t>
            </a:r>
          </a:p>
          <a:p>
            <a:pPr lvl="1"/>
            <a:r>
              <a:rPr lang="en-US" dirty="0" smtClean="0"/>
              <a:t>Trotsky vs. Bukharin vs. Stalin</a:t>
            </a:r>
          </a:p>
          <a:p>
            <a:pPr lvl="2"/>
            <a:r>
              <a:rPr lang="en-US" dirty="0" smtClean="0"/>
              <a:t>Trotsky – return to “war communism”</a:t>
            </a:r>
          </a:p>
          <a:p>
            <a:pPr lvl="2"/>
            <a:r>
              <a:rPr lang="en-US" dirty="0" smtClean="0"/>
              <a:t>Bukharin – continue NEP</a:t>
            </a:r>
          </a:p>
          <a:p>
            <a:pPr lvl="2"/>
            <a:r>
              <a:rPr lang="en-US" dirty="0" smtClean="0"/>
              <a:t>Stalin – uninterested in both ideologies but wanted to consolidate his own power</a:t>
            </a:r>
          </a:p>
          <a:p>
            <a:pPr lvl="1"/>
            <a:r>
              <a:rPr lang="en-US" dirty="0" smtClean="0"/>
              <a:t>Stalin plays Bukharin &amp; Trotsky against each other and eventually rises to highest rank</a:t>
            </a:r>
          </a:p>
          <a:p>
            <a:r>
              <a:rPr lang="en-US" dirty="0" smtClean="0"/>
              <a:t>Great Purges – series of show trials to rid the Soviet Union of people who posed a threat to Stalin’s power</a:t>
            </a:r>
          </a:p>
          <a:p>
            <a:pPr lvl="1"/>
            <a:r>
              <a:rPr lang="en-US" dirty="0" smtClean="0"/>
              <a:t>10 million people killed or missing including ranks from the “old Bolsheviks” – members of the original revolution in 1917</a:t>
            </a:r>
          </a:p>
          <a:p>
            <a:r>
              <a:rPr lang="en-US" dirty="0" smtClean="0"/>
              <a:t>Implements government policy very much like the one that Trotsky argued for</a:t>
            </a:r>
          </a:p>
          <a:p>
            <a:pPr lvl="1"/>
            <a:r>
              <a:rPr lang="en-US" dirty="0" smtClean="0"/>
              <a:t>5 Year Plans – government set quotas to increase industrial production</a:t>
            </a:r>
          </a:p>
          <a:p>
            <a:pPr lvl="1"/>
            <a:r>
              <a:rPr lang="en-US" dirty="0" smtClean="0"/>
              <a:t>Collectivization – forced peasants to work on collective farms &amp; grain was taken for sale, profits went to government </a:t>
            </a:r>
            <a:r>
              <a:rPr lang="en-US" dirty="0" smtClean="0">
                <a:sym typeface="Wingdings"/>
              </a:rPr>
              <a:t> used profit to build industry</a:t>
            </a:r>
          </a:p>
          <a:p>
            <a:pPr lvl="2"/>
            <a:r>
              <a:rPr lang="en-US" dirty="0" smtClean="0">
                <a:sym typeface="Wingdings"/>
              </a:rPr>
              <a:t>Kulaks – wealthy Russian peasants – land taken away, killed</a:t>
            </a:r>
          </a:p>
          <a:p>
            <a:r>
              <a:rPr lang="en-US" dirty="0" smtClean="0">
                <a:sym typeface="Wingdings"/>
              </a:rPr>
              <a:t>End of the 1930s, Soviet Union = industrial power but at the cost of its people </a:t>
            </a:r>
            <a:endParaRPr lang="en-US" dirty="0"/>
          </a:p>
        </p:txBody>
      </p:sp>
    </p:spTree>
    <p:extLst>
      <p:ext uri="{BB962C8B-B14F-4D97-AF65-F5344CB8AC3E}">
        <p14:creationId xmlns:p14="http://schemas.microsoft.com/office/powerpoint/2010/main" val="2884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166. </a:t>
            </a:r>
            <a:r>
              <a:rPr lang="en-US" sz="3200" dirty="0"/>
              <a:t>What were the causes and effects of the Great Depression?</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Causes</a:t>
            </a:r>
          </a:p>
          <a:p>
            <a:pPr lvl="1"/>
            <a:r>
              <a:rPr lang="en-US" dirty="0" smtClean="0"/>
              <a:t>WWI cause economic stagnation across Europe</a:t>
            </a:r>
          </a:p>
          <a:p>
            <a:pPr lvl="1"/>
            <a:r>
              <a:rPr lang="en-US" dirty="0" smtClean="0"/>
              <a:t>European nations reliant on American loans to rebuild (especially Germany)</a:t>
            </a:r>
          </a:p>
          <a:p>
            <a:pPr lvl="1"/>
            <a:r>
              <a:rPr lang="en-US" dirty="0" smtClean="0"/>
              <a:t>Stock market crash, 1929 – American economy fails &amp; helps to drag European economies down because of connectedness of economies</a:t>
            </a:r>
          </a:p>
          <a:p>
            <a:pPr lvl="1"/>
            <a:r>
              <a:rPr lang="en-US" dirty="0" smtClean="0"/>
              <a:t>Credit </a:t>
            </a:r>
            <a:r>
              <a:rPr lang="en-US" dirty="0" err="1" smtClean="0"/>
              <a:t>Anstalt</a:t>
            </a:r>
            <a:r>
              <a:rPr lang="en-US" dirty="0" smtClean="0"/>
              <a:t> (Vienna’s most powerful bank) fails &amp; creates domino effect across Europe</a:t>
            </a:r>
          </a:p>
          <a:p>
            <a:pPr lvl="2"/>
            <a:r>
              <a:rPr lang="en-US" dirty="0" smtClean="0"/>
              <a:t>People take their money out of banks</a:t>
            </a:r>
          </a:p>
          <a:p>
            <a:pPr lvl="2"/>
            <a:r>
              <a:rPr lang="en-US" dirty="0" smtClean="0"/>
              <a:t>Banks less likely to loan money to people</a:t>
            </a:r>
          </a:p>
          <a:p>
            <a:pPr lvl="2"/>
            <a:r>
              <a:rPr lang="en-US" dirty="0" smtClean="0"/>
              <a:t>Major drop in the demand for industrial goods</a:t>
            </a:r>
          </a:p>
          <a:p>
            <a:pPr lvl="2"/>
            <a:r>
              <a:rPr lang="en-US" dirty="0" smtClean="0"/>
              <a:t>Decline in jobs = unemployment </a:t>
            </a:r>
          </a:p>
          <a:p>
            <a:pPr lvl="2"/>
            <a:r>
              <a:rPr lang="en-US" dirty="0" smtClean="0"/>
              <a:t>Countries remain on gold standard – unable to regulate inflation </a:t>
            </a:r>
          </a:p>
          <a:p>
            <a:r>
              <a:rPr lang="en-US" dirty="0" smtClean="0"/>
              <a:t>Effects</a:t>
            </a:r>
          </a:p>
          <a:p>
            <a:pPr lvl="1"/>
            <a:r>
              <a:rPr lang="en-US" dirty="0" smtClean="0"/>
              <a:t>Terrible economic conditions for 10 years</a:t>
            </a:r>
          </a:p>
          <a:p>
            <a:pPr lvl="1"/>
            <a:r>
              <a:rPr lang="en-US" dirty="0" smtClean="0"/>
              <a:t>Governments initially decided to tighten their control on the supply of money, &amp; their budgets</a:t>
            </a:r>
          </a:p>
          <a:p>
            <a:pPr lvl="1"/>
            <a:r>
              <a:rPr lang="en-US" dirty="0" smtClean="0"/>
              <a:t>Keynes – argued for government spending at a deficit to provide people with jobs and income to help kick-start the economy – “priming the pump”</a:t>
            </a:r>
          </a:p>
          <a:p>
            <a:pPr lvl="1"/>
            <a:r>
              <a:rPr lang="en-US" dirty="0" smtClean="0"/>
              <a:t>Western democracies adopt Keynesian-like principles to pull out of depression</a:t>
            </a:r>
          </a:p>
          <a:p>
            <a:pPr lvl="1"/>
            <a:r>
              <a:rPr lang="en-US" dirty="0" smtClean="0"/>
              <a:t>Germany = rise of fascism &amp; Hitler</a:t>
            </a:r>
          </a:p>
          <a:p>
            <a:pPr lvl="1"/>
            <a:r>
              <a:rPr lang="en-US" dirty="0" smtClean="0"/>
              <a:t>*Ultimately, WWII pulled countries out of Depression, not Keynesian economics </a:t>
            </a:r>
          </a:p>
          <a:p>
            <a:endParaRPr lang="en-US" dirty="0"/>
          </a:p>
        </p:txBody>
      </p:sp>
    </p:spTree>
    <p:extLst>
      <p:ext uri="{BB962C8B-B14F-4D97-AF65-F5344CB8AC3E}">
        <p14:creationId xmlns:p14="http://schemas.microsoft.com/office/powerpoint/2010/main" val="2036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167. </a:t>
            </a:r>
            <a:r>
              <a:rPr lang="en-US" sz="3200" dirty="0"/>
              <a:t>What are the basic beliefs of fascism?</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Fascism truly existed in 2 examples – Fascist Italy &amp; Nazi Germany</a:t>
            </a:r>
          </a:p>
          <a:p>
            <a:r>
              <a:rPr lang="en-US" dirty="0" smtClean="0"/>
              <a:t>Extreme right - radical</a:t>
            </a:r>
          </a:p>
          <a:p>
            <a:r>
              <a:rPr lang="en-US" dirty="0" smtClean="0"/>
              <a:t>Extreme nationalism</a:t>
            </a:r>
          </a:p>
          <a:p>
            <a:r>
              <a:rPr lang="en-US" dirty="0" smtClean="0"/>
              <a:t>Loyalty to the state and obedience to a single leader</a:t>
            </a:r>
          </a:p>
          <a:p>
            <a:r>
              <a:rPr lang="en-US" dirty="0" smtClean="0"/>
              <a:t>Charismatic leadership </a:t>
            </a:r>
          </a:p>
          <a:p>
            <a:r>
              <a:rPr lang="en-US" dirty="0" smtClean="0"/>
              <a:t>Action over reflection </a:t>
            </a:r>
          </a:p>
          <a:p>
            <a:r>
              <a:rPr lang="en-US" dirty="0" smtClean="0"/>
              <a:t>Capitalized on poor economic times – middle class support because of failure of democracy &amp; un-appeal of socialism </a:t>
            </a:r>
          </a:p>
          <a:p>
            <a:r>
              <a:rPr lang="en-US" dirty="0" smtClean="0"/>
              <a:t>Anti-communism </a:t>
            </a:r>
          </a:p>
          <a:p>
            <a:r>
              <a:rPr lang="en-US" dirty="0" smtClean="0"/>
              <a:t>Anti-democracy </a:t>
            </a:r>
          </a:p>
          <a:p>
            <a:r>
              <a:rPr lang="en-US" dirty="0" smtClean="0"/>
              <a:t>Anti-individualism</a:t>
            </a:r>
          </a:p>
          <a:p>
            <a:r>
              <a:rPr lang="en-US" dirty="0" smtClean="0"/>
              <a:t>Anti-Semitic </a:t>
            </a:r>
          </a:p>
          <a:p>
            <a:endParaRPr lang="en-US" dirty="0"/>
          </a:p>
        </p:txBody>
      </p:sp>
    </p:spTree>
    <p:extLst>
      <p:ext uri="{BB962C8B-B14F-4D97-AF65-F5344CB8AC3E}">
        <p14:creationId xmlns:p14="http://schemas.microsoft.com/office/powerpoint/2010/main" val="7240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168. </a:t>
            </a:r>
            <a:r>
              <a:rPr lang="en-US" sz="3200" dirty="0"/>
              <a:t>How did Mussolini take power in Italy and create a fascist state?</a:t>
            </a:r>
            <a:br>
              <a:rPr lang="en-US" sz="3200" dirty="0"/>
            </a:br>
            <a:endParaRPr lang="en-US" sz="3200" dirty="0"/>
          </a:p>
        </p:txBody>
      </p:sp>
      <p:sp>
        <p:nvSpPr>
          <p:cNvPr id="3" name="Content Placeholder 2"/>
          <p:cNvSpPr>
            <a:spLocks noGrp="1"/>
          </p:cNvSpPr>
          <p:nvPr>
            <p:ph idx="1"/>
          </p:nvPr>
        </p:nvSpPr>
        <p:spPr>
          <a:xfrm>
            <a:off x="457200" y="1371600"/>
            <a:ext cx="8229600" cy="5029200"/>
          </a:xfrm>
        </p:spPr>
        <p:txBody>
          <a:bodyPr>
            <a:normAutofit fontScale="62500" lnSpcReduction="20000"/>
          </a:bodyPr>
          <a:lstStyle/>
          <a:p>
            <a:r>
              <a:rPr lang="en-US" dirty="0" smtClean="0"/>
              <a:t>Fascism rose in Italy before Great Depression – involvement in WWI sparked fascist movement</a:t>
            </a:r>
          </a:p>
          <a:p>
            <a:r>
              <a:rPr lang="en-US" dirty="0" smtClean="0"/>
              <a:t>New political system – seats in legislature based on percentages of national vote</a:t>
            </a:r>
          </a:p>
          <a:p>
            <a:pPr lvl="1"/>
            <a:r>
              <a:rPr lang="en-US" dirty="0" smtClean="0"/>
              <a:t>Led to numerous political parties across Italy including Mussolini’s Fascist party</a:t>
            </a:r>
          </a:p>
          <a:p>
            <a:r>
              <a:rPr lang="en-US" dirty="0" smtClean="0"/>
              <a:t>Workers strikes lead middle class and industrialists to back Mussolini</a:t>
            </a:r>
          </a:p>
          <a:p>
            <a:r>
              <a:rPr lang="en-US" dirty="0" smtClean="0"/>
              <a:t>Mussolini starts out as socialist but after WWI, grows to hate socialism</a:t>
            </a:r>
          </a:p>
          <a:p>
            <a:pPr lvl="1"/>
            <a:r>
              <a:rPr lang="en-US" dirty="0" smtClean="0"/>
              <a:t>Heads fascists and their paramilitary organization (Black Shirts) against left (socialism)</a:t>
            </a:r>
          </a:p>
          <a:p>
            <a:pPr lvl="1"/>
            <a:r>
              <a:rPr lang="en-US" dirty="0" smtClean="0"/>
              <a:t>King Victor Emmanuel III names Mussolini Prime Minister after threat to march on Rome</a:t>
            </a:r>
          </a:p>
          <a:p>
            <a:pPr lvl="1"/>
            <a:r>
              <a:rPr lang="en-US" dirty="0" smtClean="0"/>
              <a:t>Mussolini consolidates his power and passes laws to do away with multi-party system </a:t>
            </a:r>
          </a:p>
          <a:p>
            <a:r>
              <a:rPr lang="en-US" dirty="0" smtClean="0"/>
              <a:t>Corporatism – association of workers and employers who handled labor issues – attack on unions &amp; socialism</a:t>
            </a:r>
          </a:p>
          <a:p>
            <a:r>
              <a:rPr lang="en-US" dirty="0" smtClean="0"/>
              <a:t>Lateran Accords – makes Roman Catholic Church official religion of Italy – first time since unification that Italian state at peace with Church </a:t>
            </a:r>
            <a:endParaRPr lang="en-US" dirty="0"/>
          </a:p>
        </p:txBody>
      </p:sp>
    </p:spTree>
    <p:extLst>
      <p:ext uri="{BB962C8B-B14F-4D97-AF65-F5344CB8AC3E}">
        <p14:creationId xmlns:p14="http://schemas.microsoft.com/office/powerpoint/2010/main" val="35945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16. </a:t>
            </a:r>
            <a:r>
              <a:rPr lang="en-US" sz="3200" dirty="0"/>
              <a:t>Why did the Reformation succeed?</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Socially conservative</a:t>
            </a:r>
          </a:p>
          <a:p>
            <a:pPr lvl="1"/>
            <a:r>
              <a:rPr lang="en-US" dirty="0" smtClean="0"/>
              <a:t>Peasants’ Revolt condemned by Luther </a:t>
            </a:r>
          </a:p>
          <a:p>
            <a:r>
              <a:rPr lang="en-US" dirty="0" smtClean="0"/>
              <a:t>Lutheran Church was subordinate to German princes</a:t>
            </a:r>
          </a:p>
          <a:p>
            <a:pPr lvl="1"/>
            <a:r>
              <a:rPr lang="en-US" dirty="0" smtClean="0"/>
              <a:t>German princes saw this as an opportunity to increase their power and break away from the Catholic Church</a:t>
            </a:r>
          </a:p>
          <a:p>
            <a:r>
              <a:rPr lang="en-US" dirty="0" smtClean="0"/>
              <a:t>Holy Roman Emperor Charles V too busy with other wars/issues, had not time to deal with changes to German states</a:t>
            </a:r>
          </a:p>
          <a:p>
            <a:r>
              <a:rPr lang="en-US" dirty="0" smtClean="0"/>
              <a:t>Peace of Augsburg – Lutheran Church = legal</a:t>
            </a:r>
            <a:endParaRPr lang="en-US" dirty="0"/>
          </a:p>
        </p:txBody>
      </p:sp>
    </p:spTree>
    <p:extLst>
      <p:ext uri="{BB962C8B-B14F-4D97-AF65-F5344CB8AC3E}">
        <p14:creationId xmlns:p14="http://schemas.microsoft.com/office/powerpoint/2010/main" val="30314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169. </a:t>
            </a:r>
            <a:r>
              <a:rPr lang="en-US" sz="3200" dirty="0"/>
              <a:t>How did Hitler take power in Germany and create a Nazi state?</a:t>
            </a:r>
            <a:br>
              <a:rPr lang="en-US" sz="3200" dirty="0"/>
            </a:br>
            <a:endParaRPr lang="en-US" sz="3200"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t>Hindenburg elected president, 1931</a:t>
            </a:r>
          </a:p>
          <a:p>
            <a:pPr lvl="1"/>
            <a:r>
              <a:rPr lang="en-US" dirty="0" smtClean="0"/>
              <a:t>Heinrich </a:t>
            </a:r>
            <a:r>
              <a:rPr lang="en-US" dirty="0" err="1" smtClean="0"/>
              <a:t>Bruning</a:t>
            </a:r>
            <a:r>
              <a:rPr lang="en-US" dirty="0" smtClean="0"/>
              <a:t> appointed chancellor – institutes Article 48 – gives him emergency decree – calls for new elections </a:t>
            </a:r>
          </a:p>
          <a:p>
            <a:pPr lvl="2"/>
            <a:r>
              <a:rPr lang="en-US" dirty="0" smtClean="0"/>
              <a:t>Nazi &amp; Communist parties gain majority of the votes</a:t>
            </a:r>
          </a:p>
          <a:p>
            <a:pPr lvl="1"/>
            <a:r>
              <a:rPr lang="en-US" dirty="0" err="1" smtClean="0"/>
              <a:t>Bruning</a:t>
            </a:r>
            <a:r>
              <a:rPr lang="en-US" dirty="0" smtClean="0"/>
              <a:t> removed, replaced with Papen </a:t>
            </a:r>
          </a:p>
          <a:p>
            <a:pPr lvl="2"/>
            <a:r>
              <a:rPr lang="en-US" dirty="0" smtClean="0"/>
              <a:t>New elections held </a:t>
            </a:r>
            <a:r>
              <a:rPr lang="en-US" dirty="0" smtClean="0">
                <a:sym typeface="Wingdings"/>
              </a:rPr>
              <a:t> Nazis get majority of the seats in the Reichstag </a:t>
            </a:r>
          </a:p>
          <a:p>
            <a:pPr lvl="2"/>
            <a:r>
              <a:rPr lang="en-US" dirty="0" smtClean="0">
                <a:sym typeface="Wingdings"/>
              </a:rPr>
              <a:t>Hindenburg asks Hitler to rule as chancellor </a:t>
            </a:r>
          </a:p>
          <a:p>
            <a:r>
              <a:rPr lang="en-US" dirty="0" smtClean="0">
                <a:sym typeface="Wingdings"/>
              </a:rPr>
              <a:t>Hitler as Chancellor</a:t>
            </a:r>
          </a:p>
          <a:p>
            <a:pPr lvl="1"/>
            <a:r>
              <a:rPr lang="en-US" dirty="0" smtClean="0">
                <a:sym typeface="Wingdings"/>
              </a:rPr>
              <a:t>Reichstag fire – blame communists, ban socialist parties </a:t>
            </a:r>
          </a:p>
          <a:p>
            <a:pPr lvl="1"/>
            <a:r>
              <a:rPr lang="en-US" dirty="0" smtClean="0">
                <a:sym typeface="Wingdings"/>
              </a:rPr>
              <a:t>Enabling Act – gave Hitler dictatorial control over Germany – combined chancellor &amp; president into 1 position – </a:t>
            </a:r>
            <a:r>
              <a:rPr lang="en-US" dirty="0" err="1" smtClean="0">
                <a:sym typeface="Wingdings"/>
              </a:rPr>
              <a:t>fuhrer</a:t>
            </a:r>
            <a:endParaRPr lang="en-US" dirty="0" smtClean="0">
              <a:sym typeface="Wingdings"/>
            </a:endParaRPr>
          </a:p>
          <a:p>
            <a:pPr lvl="1"/>
            <a:r>
              <a:rPr lang="en-US" dirty="0" smtClean="0">
                <a:sym typeface="Wingdings"/>
              </a:rPr>
              <a:t>“Night of the Long Knives” </a:t>
            </a:r>
          </a:p>
          <a:p>
            <a:pPr lvl="2"/>
            <a:r>
              <a:rPr lang="en-US" dirty="0" smtClean="0">
                <a:sym typeface="Wingdings"/>
              </a:rPr>
              <a:t>German army suspicious of the paramilitary group of the Nazis – S.A. </a:t>
            </a:r>
          </a:p>
          <a:p>
            <a:pPr lvl="2"/>
            <a:r>
              <a:rPr lang="en-US" dirty="0" smtClean="0">
                <a:sym typeface="Wingdings"/>
              </a:rPr>
              <a:t>1934 – Hitler orders murder of Rohm, leader of the S.A. </a:t>
            </a:r>
          </a:p>
          <a:p>
            <a:pPr lvl="2"/>
            <a:r>
              <a:rPr lang="en-US" dirty="0" smtClean="0">
                <a:sym typeface="Wingdings"/>
              </a:rPr>
              <a:t>German army swears allegiance to Hitler (not to Germany)</a:t>
            </a:r>
          </a:p>
          <a:p>
            <a:pPr lvl="1"/>
            <a:r>
              <a:rPr lang="en-US" dirty="0" err="1" smtClean="0">
                <a:sym typeface="Wingdings"/>
              </a:rPr>
              <a:t>Nazification</a:t>
            </a:r>
            <a:r>
              <a:rPr lang="en-US" dirty="0" smtClean="0">
                <a:sym typeface="Wingdings"/>
              </a:rPr>
              <a:t> of Germany</a:t>
            </a:r>
          </a:p>
          <a:p>
            <a:pPr lvl="2"/>
            <a:r>
              <a:rPr lang="en-US" dirty="0" smtClean="0">
                <a:sym typeface="Wingdings"/>
              </a:rPr>
              <a:t>Goebbels – propaganda minister </a:t>
            </a:r>
          </a:p>
          <a:p>
            <a:pPr lvl="2"/>
            <a:r>
              <a:rPr lang="en-US" dirty="0" smtClean="0">
                <a:sym typeface="Wingdings"/>
              </a:rPr>
              <a:t>Hitler Youth </a:t>
            </a:r>
          </a:p>
          <a:p>
            <a:pPr lvl="1"/>
            <a:endParaRPr lang="en-US" dirty="0"/>
          </a:p>
        </p:txBody>
      </p:sp>
    </p:spTree>
    <p:extLst>
      <p:ext uri="{BB962C8B-B14F-4D97-AF65-F5344CB8AC3E}">
        <p14:creationId xmlns:p14="http://schemas.microsoft.com/office/powerpoint/2010/main" val="18564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170. </a:t>
            </a:r>
            <a:r>
              <a:rPr lang="en-US" sz="3200" dirty="0"/>
              <a:t>What were the radical beliefs of the Nazi party?</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a:t>Hitler expressed his main goals in his book Mein </a:t>
            </a:r>
            <a:r>
              <a:rPr lang="en-US" dirty="0" err="1"/>
              <a:t>Kampf</a:t>
            </a:r>
            <a:r>
              <a:rPr lang="en-US" dirty="0"/>
              <a:t>.</a:t>
            </a:r>
          </a:p>
          <a:p>
            <a:pPr lvl="1"/>
            <a:r>
              <a:rPr lang="en-US" dirty="0"/>
              <a:t>His primary goal with the unification of the German people, the Volk, under one flag.</a:t>
            </a:r>
          </a:p>
          <a:p>
            <a:pPr lvl="1"/>
            <a:r>
              <a:rPr lang="en-US" dirty="0"/>
              <a:t>This nation would include all of the Germanic parts of the Habsburg Empire, including Austria.</a:t>
            </a:r>
          </a:p>
          <a:p>
            <a:pPr lvl="1"/>
            <a:r>
              <a:rPr lang="en-US" dirty="0"/>
              <a:t>It would need extra room to live, Lebensraum, which would be taken from the Slavs, an inferior race, and cleared of Jews, the lowest of the races.</a:t>
            </a:r>
          </a:p>
          <a:p>
            <a:r>
              <a:rPr lang="en-US" dirty="0"/>
              <a:t>Rearming</a:t>
            </a:r>
          </a:p>
          <a:p>
            <a:pPr lvl="1"/>
            <a:r>
              <a:rPr lang="en-US" dirty="0"/>
              <a:t>In 1933 Germany withdrew from the League of Nations.</a:t>
            </a:r>
          </a:p>
          <a:p>
            <a:pPr lvl="1"/>
            <a:r>
              <a:rPr lang="en-US" dirty="0"/>
              <a:t>In 1934 Germany signed a non-</a:t>
            </a:r>
            <a:r>
              <a:rPr lang="en-US" dirty="0" err="1"/>
              <a:t>agression</a:t>
            </a:r>
            <a:r>
              <a:rPr lang="en-US" dirty="0"/>
              <a:t> pact with Poland</a:t>
            </a:r>
          </a:p>
          <a:p>
            <a:pPr lvl="1"/>
            <a:r>
              <a:rPr lang="en-US" dirty="0"/>
              <a:t>1935 Hitler formally renounced the disarmament provisions of the Versailles treaty, and soon reinstated conscription.</a:t>
            </a:r>
          </a:p>
          <a:p>
            <a:pPr lvl="1"/>
            <a:r>
              <a:rPr lang="en-US" dirty="0"/>
              <a:t>Though the League of Nations denounced Germany’s decision to rearm, it was helpless to prevent it, indicating its uselessness.</a:t>
            </a:r>
          </a:p>
          <a:p>
            <a:endParaRPr lang="en-US" dirty="0"/>
          </a:p>
        </p:txBody>
      </p:sp>
    </p:spTree>
    <p:extLst>
      <p:ext uri="{BB962C8B-B14F-4D97-AF65-F5344CB8AC3E}">
        <p14:creationId xmlns:p14="http://schemas.microsoft.com/office/powerpoint/2010/main" val="329901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171. </a:t>
            </a:r>
            <a:r>
              <a:rPr lang="en-US" sz="3200" dirty="0"/>
              <a:t>What was Great Britain like between the wars?</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pPr>
              <a:lnSpc>
                <a:spcPct val="90000"/>
              </a:lnSpc>
            </a:pPr>
            <a:r>
              <a:rPr lang="en-US" sz="1800" dirty="0"/>
              <a:t>Economic Confusion</a:t>
            </a:r>
          </a:p>
          <a:p>
            <a:pPr lvl="1">
              <a:lnSpc>
                <a:spcPct val="90000"/>
              </a:lnSpc>
            </a:pPr>
            <a:r>
              <a:rPr lang="en-US" sz="1600" dirty="0"/>
              <a:t>The new government in 1919 was a Liberal-Conservative coalition.</a:t>
            </a:r>
          </a:p>
          <a:p>
            <a:pPr lvl="1">
              <a:lnSpc>
                <a:spcPct val="90000"/>
              </a:lnSpc>
            </a:pPr>
            <a:r>
              <a:rPr lang="en-US" sz="1600" dirty="0"/>
              <a:t>The economy was depressed throughout the 1920s.</a:t>
            </a:r>
          </a:p>
          <a:p>
            <a:pPr lvl="1">
              <a:lnSpc>
                <a:spcPct val="90000"/>
              </a:lnSpc>
            </a:pPr>
            <a:r>
              <a:rPr lang="en-US" sz="1600" dirty="0"/>
              <a:t>After 1922 government welfare was the normal means of income for thousands of British families</a:t>
            </a:r>
          </a:p>
          <a:p>
            <a:pPr>
              <a:lnSpc>
                <a:spcPct val="90000"/>
              </a:lnSpc>
            </a:pPr>
            <a:r>
              <a:rPr lang="en-US" sz="1800" dirty="0"/>
              <a:t>First </a:t>
            </a:r>
            <a:r>
              <a:rPr lang="en-US" sz="1800" dirty="0" err="1"/>
              <a:t>Labour</a:t>
            </a:r>
            <a:r>
              <a:rPr lang="en-US" sz="1800" dirty="0"/>
              <a:t> Government</a:t>
            </a:r>
          </a:p>
          <a:p>
            <a:pPr lvl="1">
              <a:lnSpc>
                <a:spcPct val="90000"/>
              </a:lnSpc>
            </a:pPr>
            <a:r>
              <a:rPr lang="en-US" sz="1600" dirty="0"/>
              <a:t>In 1923 </a:t>
            </a:r>
            <a:r>
              <a:rPr lang="en-US" sz="1600" dirty="0" err="1"/>
              <a:t>Labour</a:t>
            </a:r>
            <a:r>
              <a:rPr lang="en-US" sz="1600" dirty="0"/>
              <a:t> took over.  Though Socialistic in outlook, they were non-revolutionary.</a:t>
            </a:r>
          </a:p>
          <a:p>
            <a:pPr lvl="1">
              <a:lnSpc>
                <a:spcPct val="90000"/>
              </a:lnSpc>
            </a:pPr>
            <a:r>
              <a:rPr lang="en-US" sz="1600" dirty="0"/>
              <a:t>This was the beginning of the end for the Liberal party.</a:t>
            </a:r>
          </a:p>
          <a:p>
            <a:pPr>
              <a:lnSpc>
                <a:spcPct val="90000"/>
              </a:lnSpc>
            </a:pPr>
            <a:r>
              <a:rPr lang="en-US" sz="1800" dirty="0"/>
              <a:t>The General Strike of 1926</a:t>
            </a:r>
          </a:p>
          <a:p>
            <a:pPr lvl="1">
              <a:lnSpc>
                <a:spcPct val="90000"/>
              </a:lnSpc>
            </a:pPr>
            <a:r>
              <a:rPr lang="en-US" sz="1600" dirty="0"/>
              <a:t>In 1924 </a:t>
            </a:r>
            <a:r>
              <a:rPr lang="en-US" sz="1600" dirty="0" err="1"/>
              <a:t>Labour</a:t>
            </a:r>
            <a:r>
              <a:rPr lang="en-US" sz="1600" dirty="0"/>
              <a:t> fell, and the Conservatives took power again.</a:t>
            </a:r>
          </a:p>
          <a:p>
            <a:pPr lvl="1">
              <a:lnSpc>
                <a:spcPct val="90000"/>
              </a:lnSpc>
            </a:pPr>
            <a:r>
              <a:rPr lang="en-US" sz="1600" dirty="0"/>
              <a:t>In order to make their industry internationally competitive, British management attempted to cut wages.</a:t>
            </a:r>
          </a:p>
          <a:p>
            <a:pPr lvl="1">
              <a:lnSpc>
                <a:spcPct val="90000"/>
              </a:lnSpc>
            </a:pPr>
            <a:r>
              <a:rPr lang="en-US" sz="1600" dirty="0"/>
              <a:t>In 1926 coal miners went on strike, followed by sympathetic workers in other industries.</a:t>
            </a:r>
          </a:p>
          <a:p>
            <a:pPr lvl="1">
              <a:lnSpc>
                <a:spcPct val="90000"/>
              </a:lnSpc>
            </a:pPr>
            <a:r>
              <a:rPr lang="en-US" sz="1600" dirty="0"/>
              <a:t>In the end, they capitulated, but there was continued unrest.</a:t>
            </a:r>
          </a:p>
          <a:p>
            <a:pPr>
              <a:lnSpc>
                <a:spcPct val="90000"/>
              </a:lnSpc>
            </a:pPr>
            <a:r>
              <a:rPr lang="en-US" sz="1800" dirty="0"/>
              <a:t>The Empire Crumbled</a:t>
            </a:r>
          </a:p>
          <a:p>
            <a:pPr lvl="1">
              <a:lnSpc>
                <a:spcPct val="90000"/>
              </a:lnSpc>
            </a:pPr>
            <a:r>
              <a:rPr lang="en-US" sz="1600" dirty="0"/>
              <a:t>In the 1920s India gained independence.</a:t>
            </a:r>
          </a:p>
          <a:p>
            <a:pPr lvl="1">
              <a:lnSpc>
                <a:spcPct val="90000"/>
              </a:lnSpc>
            </a:pPr>
            <a:r>
              <a:rPr lang="en-US" sz="1600" dirty="0"/>
              <a:t>In 1921, most of Ireland gained independence</a:t>
            </a:r>
            <a:endParaRPr lang="en-US" dirty="0"/>
          </a:p>
        </p:txBody>
      </p:sp>
    </p:spTree>
    <p:extLst>
      <p:ext uri="{BB962C8B-B14F-4D97-AF65-F5344CB8AC3E}">
        <p14:creationId xmlns:p14="http://schemas.microsoft.com/office/powerpoint/2010/main" val="15255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172. </a:t>
            </a:r>
            <a:r>
              <a:rPr lang="en-US" sz="3200" dirty="0"/>
              <a:t>What was France like between the wars?</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pPr>
              <a:lnSpc>
                <a:spcPct val="90000"/>
              </a:lnSpc>
            </a:pPr>
            <a:r>
              <a:rPr lang="en-US" sz="2400" dirty="0"/>
              <a:t>The French parliament was extremely conservative, opposing social reforms</a:t>
            </a:r>
          </a:p>
          <a:p>
            <a:pPr>
              <a:lnSpc>
                <a:spcPct val="90000"/>
              </a:lnSpc>
            </a:pPr>
            <a:r>
              <a:rPr lang="en-US" sz="2400" dirty="0"/>
              <a:t>They initially accepted a role as the leading European power</a:t>
            </a:r>
          </a:p>
          <a:p>
            <a:pPr lvl="1">
              <a:lnSpc>
                <a:spcPct val="90000"/>
              </a:lnSpc>
            </a:pPr>
            <a:r>
              <a:rPr lang="en-US" sz="2000" dirty="0"/>
              <a:t>Wanted to keep Germany weak by enforcing the treaty.</a:t>
            </a:r>
          </a:p>
          <a:p>
            <a:pPr lvl="1">
              <a:lnSpc>
                <a:spcPct val="90000"/>
              </a:lnSpc>
            </a:pPr>
            <a:r>
              <a:rPr lang="en-US" sz="2000" dirty="0"/>
              <a:t>Made treaties with Czechoslovakia, Romania, Yugoslavia, and Poland intended to contain German, but the alliance was weak.</a:t>
            </a:r>
          </a:p>
          <a:p>
            <a:pPr>
              <a:lnSpc>
                <a:spcPct val="90000"/>
              </a:lnSpc>
            </a:pPr>
            <a:r>
              <a:rPr lang="en-US" sz="2400" dirty="0"/>
              <a:t>Attempts to enforce reparations</a:t>
            </a:r>
          </a:p>
          <a:p>
            <a:pPr lvl="1">
              <a:lnSpc>
                <a:spcPct val="90000"/>
              </a:lnSpc>
            </a:pPr>
            <a:r>
              <a:rPr lang="en-US" sz="2000" dirty="0"/>
              <a:t>In 1923 France occupied the Ruhr, as punishment for Germany</a:t>
            </a:r>
            <a:r>
              <a:rPr lang="ja-JP" altLang="en-US" sz="2000" dirty="0">
                <a:latin typeface="Arial"/>
              </a:rPr>
              <a:t>’</a:t>
            </a:r>
            <a:r>
              <a:rPr lang="en-US" sz="2000" dirty="0"/>
              <a:t>s defaulting on reparations.</a:t>
            </a:r>
          </a:p>
          <a:p>
            <a:pPr lvl="1">
              <a:lnSpc>
                <a:spcPct val="90000"/>
              </a:lnSpc>
            </a:pPr>
            <a:r>
              <a:rPr lang="en-US" sz="2000" dirty="0"/>
              <a:t>The Germans paid, but Britain was alienated.</a:t>
            </a:r>
          </a:p>
          <a:p>
            <a:pPr>
              <a:lnSpc>
                <a:spcPct val="90000"/>
              </a:lnSpc>
            </a:pPr>
            <a:r>
              <a:rPr lang="en-US" sz="2400" dirty="0"/>
              <a:t>Prosperity continued longer than anywhere else in Europe, until 1931. </a:t>
            </a:r>
            <a:endParaRPr lang="en-US" sz="2400" dirty="0" smtClean="0"/>
          </a:p>
          <a:p>
            <a:pPr>
              <a:lnSpc>
                <a:spcPct val="90000"/>
              </a:lnSpc>
            </a:pPr>
            <a:r>
              <a:rPr lang="en-US" sz="2000" dirty="0"/>
              <a:t>socialist – communist cooperation – the </a:t>
            </a:r>
            <a:r>
              <a:rPr lang="en-US" sz="2000" b="1" dirty="0"/>
              <a:t>Popular Front</a:t>
            </a:r>
            <a:r>
              <a:rPr lang="en-US" sz="2000" dirty="0"/>
              <a:t> – a coalition of left-wing parties takes over the government </a:t>
            </a:r>
          </a:p>
          <a:p>
            <a:pPr>
              <a:lnSpc>
                <a:spcPct val="90000"/>
              </a:lnSpc>
            </a:pPr>
            <a:r>
              <a:rPr lang="en-US" sz="2000" b="1" dirty="0"/>
              <a:t>Leon Blum</a:t>
            </a:r>
            <a:r>
              <a:rPr lang="en-US" sz="2000" dirty="0"/>
              <a:t> - Popular Front</a:t>
            </a:r>
            <a:r>
              <a:rPr lang="ja-JP" altLang="en-US" sz="2000" dirty="0">
                <a:latin typeface="Arial"/>
              </a:rPr>
              <a:t>’</a:t>
            </a:r>
            <a:r>
              <a:rPr lang="en-US" sz="2000" dirty="0"/>
              <a:t>s elected leader</a:t>
            </a:r>
          </a:p>
          <a:p>
            <a:pPr lvl="1">
              <a:lnSpc>
                <a:spcPct val="90000"/>
              </a:lnSpc>
            </a:pPr>
            <a:r>
              <a:rPr lang="en-US" sz="1800" dirty="0"/>
              <a:t>calls for massive labor reforms involving wages, working hours, recognition of unions and the establishment of a </a:t>
            </a:r>
            <a:r>
              <a:rPr lang="en-US" sz="1800" b="1" dirty="0"/>
              <a:t>National Wheat Board</a:t>
            </a:r>
            <a:r>
              <a:rPr lang="en-US" sz="1800" dirty="0"/>
              <a:t>, that managed the sale of grain</a:t>
            </a:r>
          </a:p>
          <a:p>
            <a:pPr lvl="1">
              <a:lnSpc>
                <a:spcPct val="90000"/>
              </a:lnSpc>
            </a:pPr>
            <a:r>
              <a:rPr lang="en-US" sz="1800" dirty="0"/>
              <a:t>French bankers and businessmen outraged</a:t>
            </a:r>
          </a:p>
          <a:p>
            <a:pPr>
              <a:lnSpc>
                <a:spcPct val="90000"/>
              </a:lnSpc>
            </a:pPr>
            <a:r>
              <a:rPr lang="en-US" sz="2000" dirty="0"/>
              <a:t>Popular Front dissolves in 1938, leaving France divided and faith lost in the republic</a:t>
            </a:r>
          </a:p>
          <a:p>
            <a:pPr>
              <a:lnSpc>
                <a:spcPct val="90000"/>
              </a:lnSpc>
            </a:pPr>
            <a:endParaRPr lang="en-US" sz="2400" dirty="0"/>
          </a:p>
          <a:p>
            <a:endParaRPr lang="en-US" dirty="0"/>
          </a:p>
        </p:txBody>
      </p:sp>
    </p:spTree>
    <p:extLst>
      <p:ext uri="{BB962C8B-B14F-4D97-AF65-F5344CB8AC3E}">
        <p14:creationId xmlns:p14="http://schemas.microsoft.com/office/powerpoint/2010/main" val="39896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173. </a:t>
            </a:r>
            <a:r>
              <a:rPr lang="en-US" sz="3200" dirty="0"/>
              <a:t>What were the causes and effects of the Spanish Civil War?</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The new dividing line in Europe between Fascist and Western democracies was made clearer by the Spanish Civil War.</a:t>
            </a:r>
          </a:p>
          <a:p>
            <a:pPr lvl="1"/>
            <a:r>
              <a:rPr lang="en-US" dirty="0"/>
              <a:t>The war broke out in July 1936, between the elected Popular Front Government and the </a:t>
            </a:r>
            <a:r>
              <a:rPr lang="en-US" dirty="0" err="1"/>
              <a:t>Falangist</a:t>
            </a:r>
            <a:r>
              <a:rPr lang="en-US" dirty="0"/>
              <a:t> Fascists, lead by General Francisco Franco (1892-1975).  It </a:t>
            </a:r>
            <a:r>
              <a:rPr lang="en-US" dirty="0" smtClean="0"/>
              <a:t>lasted </a:t>
            </a:r>
            <a:r>
              <a:rPr lang="en-US" dirty="0"/>
              <a:t>three years.</a:t>
            </a:r>
          </a:p>
          <a:p>
            <a:pPr lvl="1"/>
            <a:r>
              <a:rPr lang="en-US" dirty="0"/>
              <a:t>Germany and Italy supported the </a:t>
            </a:r>
            <a:r>
              <a:rPr lang="en-US" dirty="0" err="1"/>
              <a:t>Falangists</a:t>
            </a:r>
            <a:r>
              <a:rPr lang="en-US" dirty="0"/>
              <a:t>. </a:t>
            </a:r>
          </a:p>
          <a:p>
            <a:pPr lvl="1"/>
            <a:r>
              <a:rPr lang="en-US" dirty="0"/>
              <a:t>The Soviets supported the Republicans.</a:t>
            </a:r>
          </a:p>
          <a:p>
            <a:pPr lvl="1"/>
            <a:r>
              <a:rPr lang="en-US" dirty="0"/>
              <a:t>The Western democracies remained neutral.</a:t>
            </a:r>
          </a:p>
          <a:p>
            <a:r>
              <a:rPr lang="en-US" dirty="0"/>
              <a:t>The Fascists won in 1939.</a:t>
            </a:r>
          </a:p>
          <a:p>
            <a:endParaRPr lang="en-US" dirty="0"/>
          </a:p>
        </p:txBody>
      </p:sp>
    </p:spTree>
    <p:extLst>
      <p:ext uri="{BB962C8B-B14F-4D97-AF65-F5344CB8AC3E}">
        <p14:creationId xmlns:p14="http://schemas.microsoft.com/office/powerpoint/2010/main" val="26621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174. </a:t>
            </a:r>
            <a:r>
              <a:rPr lang="en-US" sz="3200" dirty="0"/>
              <a:t>How did Hitler’s goals in </a:t>
            </a:r>
            <a:r>
              <a:rPr lang="en-US" sz="3200" i="1" dirty="0"/>
              <a:t>Mein </a:t>
            </a:r>
            <a:r>
              <a:rPr lang="en-US" sz="3200" i="1" dirty="0" err="1"/>
              <a:t>Kampf</a:t>
            </a:r>
            <a:r>
              <a:rPr lang="en-US" sz="3200" dirty="0"/>
              <a:t> contribute to the outbreak of WWII?</a:t>
            </a:r>
            <a:br>
              <a:rPr lang="en-US" sz="3200" dirty="0"/>
            </a:br>
            <a:endParaRPr lang="en-US" sz="3200" dirty="0"/>
          </a:p>
        </p:txBody>
      </p:sp>
      <p:sp>
        <p:nvSpPr>
          <p:cNvPr id="3" name="Content Placeholder 2"/>
          <p:cNvSpPr>
            <a:spLocks noGrp="1"/>
          </p:cNvSpPr>
          <p:nvPr>
            <p:ph idx="1"/>
          </p:nvPr>
        </p:nvSpPr>
        <p:spPr/>
        <p:txBody>
          <a:bodyPr/>
          <a:lstStyle/>
          <a:p>
            <a:r>
              <a:rPr lang="en-US" dirty="0" smtClean="0"/>
              <a:t>See question 170</a:t>
            </a:r>
            <a:endParaRPr lang="en-US" dirty="0"/>
          </a:p>
        </p:txBody>
      </p:sp>
    </p:spTree>
    <p:extLst>
      <p:ext uri="{BB962C8B-B14F-4D97-AF65-F5344CB8AC3E}">
        <p14:creationId xmlns:p14="http://schemas.microsoft.com/office/powerpoint/2010/main" val="2384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175. </a:t>
            </a:r>
            <a:r>
              <a:rPr lang="en-US" sz="3200" dirty="0"/>
              <a:t>In what ways did Great Britain and France attempt to use the policy of appeasement to combat Hitler’s growing presence in Europe?</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a:t>Neville Chamberlain, the British Prime Minister, made three flights to Germany between September 15th and </a:t>
            </a:r>
            <a:r>
              <a:rPr lang="en-US" dirty="0" smtClean="0"/>
              <a:t>29</a:t>
            </a:r>
            <a:r>
              <a:rPr lang="en-US" baseline="30000" dirty="0" smtClean="0"/>
              <a:t>th</a:t>
            </a:r>
            <a:r>
              <a:rPr lang="en-US" dirty="0" smtClean="0"/>
              <a:t>attempting </a:t>
            </a:r>
            <a:r>
              <a:rPr lang="en-US" dirty="0"/>
              <a:t>to appease Hitler and avoid </a:t>
            </a:r>
            <a:r>
              <a:rPr lang="en-US" dirty="0" smtClean="0"/>
              <a:t>war </a:t>
            </a:r>
          </a:p>
          <a:p>
            <a:r>
              <a:rPr lang="en-US" dirty="0" smtClean="0"/>
              <a:t>He </a:t>
            </a:r>
            <a:r>
              <a:rPr lang="en-US" dirty="0"/>
              <a:t>ended up conceding the Sudetenland to Germany, by withdrawing support from Czechoslovakia.  </a:t>
            </a:r>
            <a:endParaRPr lang="en-US" dirty="0" smtClean="0"/>
          </a:p>
          <a:p>
            <a:r>
              <a:rPr lang="en-US" dirty="0" smtClean="0"/>
              <a:t>Munich Conference</a:t>
            </a:r>
          </a:p>
          <a:p>
            <a:pPr lvl="1"/>
            <a:r>
              <a:rPr lang="en-US" dirty="0" smtClean="0"/>
              <a:t>On </a:t>
            </a:r>
            <a:r>
              <a:rPr lang="en-US" dirty="0"/>
              <a:t>September 29th, 1938, Mussolini called a conference at Chamberlain’s request.</a:t>
            </a:r>
          </a:p>
          <a:p>
            <a:pPr lvl="1"/>
            <a:r>
              <a:rPr lang="en-US" dirty="0"/>
              <a:t>Results of the conference:</a:t>
            </a:r>
          </a:p>
          <a:p>
            <a:pPr lvl="2"/>
            <a:r>
              <a:rPr lang="en-US" dirty="0"/>
              <a:t>Hitler’s demands were met, and he gained control of the Sudetenland.</a:t>
            </a:r>
          </a:p>
          <a:p>
            <a:pPr lvl="2"/>
            <a:r>
              <a:rPr lang="en-US" dirty="0"/>
              <a:t>However, he promised that he had no further territorial demands in Europe.</a:t>
            </a:r>
          </a:p>
          <a:p>
            <a:pPr lvl="2"/>
            <a:r>
              <a:rPr lang="en-US" dirty="0"/>
              <a:t>Chamberlain claimed he had brought “peace with </a:t>
            </a:r>
            <a:r>
              <a:rPr lang="en-US" dirty="0" err="1"/>
              <a:t>honour</a:t>
            </a:r>
            <a:r>
              <a:rPr lang="en-US" dirty="0"/>
              <a:t>.”</a:t>
            </a:r>
          </a:p>
          <a:p>
            <a:endParaRPr lang="en-US" dirty="0"/>
          </a:p>
        </p:txBody>
      </p:sp>
    </p:spTree>
    <p:extLst>
      <p:ext uri="{BB962C8B-B14F-4D97-AF65-F5344CB8AC3E}">
        <p14:creationId xmlns:p14="http://schemas.microsoft.com/office/powerpoint/2010/main" val="4836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176. </a:t>
            </a:r>
            <a:r>
              <a:rPr lang="en-US" sz="3200" dirty="0"/>
              <a:t>What were the provisions of the Nazi-Soviet Nonaggression Pact?</a:t>
            </a:r>
            <a:br>
              <a:rPr lang="en-US" sz="3200" dirty="0"/>
            </a:br>
            <a:endParaRPr lang="en-US" sz="3200" dirty="0"/>
          </a:p>
        </p:txBody>
      </p:sp>
      <p:sp>
        <p:nvSpPr>
          <p:cNvPr id="3" name="Content Placeholder 2"/>
          <p:cNvSpPr>
            <a:spLocks noGrp="1"/>
          </p:cNvSpPr>
          <p:nvPr>
            <p:ph idx="1"/>
          </p:nvPr>
        </p:nvSpPr>
        <p:spPr/>
        <p:txBody>
          <a:bodyPr/>
          <a:lstStyle/>
          <a:p>
            <a:r>
              <a:rPr lang="en-US" dirty="0" smtClean="0"/>
              <a:t>Hitler &amp; Stalin both have sights set on Poland (newly created out of Versailles Treaty)</a:t>
            </a:r>
          </a:p>
          <a:p>
            <a:r>
              <a:rPr lang="en-US" dirty="0" smtClean="0"/>
              <a:t>Both leaders agreed to not go to war with each other </a:t>
            </a:r>
          </a:p>
          <a:p>
            <a:r>
              <a:rPr lang="en-US" dirty="0" smtClean="0"/>
              <a:t>Both nations got parts of Poland thus wiping it off the map once again</a:t>
            </a:r>
          </a:p>
          <a:p>
            <a:r>
              <a:rPr lang="en-US" dirty="0" smtClean="0"/>
              <a:t>German invasion of Poland starts WWII in Europe </a:t>
            </a:r>
            <a:endParaRPr lang="en-US" dirty="0"/>
          </a:p>
        </p:txBody>
      </p:sp>
    </p:spTree>
    <p:extLst>
      <p:ext uri="{BB962C8B-B14F-4D97-AF65-F5344CB8AC3E}">
        <p14:creationId xmlns:p14="http://schemas.microsoft.com/office/powerpoint/2010/main" val="37725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177. </a:t>
            </a:r>
            <a:r>
              <a:rPr lang="en-US" sz="3200" dirty="0"/>
              <a:t>What was Hitler’s military tactic called and to what degree was it successful?</a:t>
            </a:r>
            <a:br>
              <a:rPr lang="en-US" sz="3200" dirty="0"/>
            </a:br>
            <a:endParaRPr lang="en-US" sz="3200"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Blitzkrieg – “lightning war” – swift attacks using tanks, mobile troops &amp; air support </a:t>
            </a:r>
          </a:p>
          <a:p>
            <a:r>
              <a:rPr lang="en-US" dirty="0" smtClean="0"/>
              <a:t>Nazi’s able to overrun Poland, France, Belgium &amp; Netherlands within 1 year </a:t>
            </a:r>
          </a:p>
          <a:p>
            <a:r>
              <a:rPr lang="en-US" dirty="0" smtClean="0"/>
              <a:t>Unsuccessful in Battle of Britain – unable to fully employ blitzkrieg because Britain is an island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571999"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178. </a:t>
            </a:r>
            <a:r>
              <a:rPr lang="en-US" sz="3200" dirty="0"/>
              <a:t>Why did France fall so easily to Germany?</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People of France don’t fully support Third Republic</a:t>
            </a:r>
          </a:p>
          <a:p>
            <a:pPr lvl="1"/>
            <a:r>
              <a:rPr lang="en-US" dirty="0" smtClean="0"/>
              <a:t>Growing fraction with socialism &amp; radical right wing parties</a:t>
            </a:r>
          </a:p>
          <a:p>
            <a:r>
              <a:rPr lang="en-US" dirty="0" smtClean="0"/>
              <a:t>France relied on defenses from WWI – Maginot Line – Nazis simply go around them</a:t>
            </a:r>
          </a:p>
          <a:p>
            <a:r>
              <a:rPr lang="en-US" dirty="0" smtClean="0"/>
              <a:t>British help French soldiers &amp; citizens escape Nazi control at Dunkirk </a:t>
            </a:r>
          </a:p>
          <a:p>
            <a:r>
              <a:rPr lang="en-US" dirty="0" smtClean="0"/>
              <a:t>New government in France – Vichy Regime, led by Marshal Petain – end of Third Republic</a:t>
            </a:r>
          </a:p>
          <a:p>
            <a:pPr lvl="1"/>
            <a:r>
              <a:rPr lang="en-US" dirty="0" smtClean="0"/>
              <a:t>Puppet government of the Nazis</a:t>
            </a:r>
          </a:p>
          <a:p>
            <a:pPr lvl="1"/>
            <a:r>
              <a:rPr lang="en-US" dirty="0" smtClean="0"/>
              <a:t>Labeled de Gaulle as a traitor because he was organizing resistance movement in England </a:t>
            </a:r>
          </a:p>
          <a:p>
            <a:endParaRPr lang="en-US" dirty="0"/>
          </a:p>
        </p:txBody>
      </p:sp>
    </p:spTree>
    <p:extLst>
      <p:ext uri="{BB962C8B-B14F-4D97-AF65-F5344CB8AC3E}">
        <p14:creationId xmlns:p14="http://schemas.microsoft.com/office/powerpoint/2010/main" val="40135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lvl="0"/>
            <a:r>
              <a:rPr lang="en-US" sz="3200" dirty="0" smtClean="0"/>
              <a:t>17. </a:t>
            </a:r>
            <a:r>
              <a:rPr lang="en-US" sz="3200" dirty="0"/>
              <a:t>What were the beliefs of the radical reformers such as the Anabaptists and the Antitrinitarians? </a:t>
            </a:r>
            <a:br>
              <a:rPr lang="en-US" sz="3200" dirty="0"/>
            </a:br>
            <a:endParaRPr lang="en-US" sz="3200" dirty="0"/>
          </a:p>
        </p:txBody>
      </p:sp>
      <p:sp>
        <p:nvSpPr>
          <p:cNvPr id="3" name="Content Placeholder 2"/>
          <p:cNvSpPr>
            <a:spLocks noGrp="1"/>
          </p:cNvSpPr>
          <p:nvPr>
            <p:ph idx="1"/>
          </p:nvPr>
        </p:nvSpPr>
        <p:spPr/>
        <p:txBody>
          <a:bodyPr/>
          <a:lstStyle/>
          <a:p>
            <a:r>
              <a:rPr lang="en-US" dirty="0" smtClean="0"/>
              <a:t>Inspired by Luther’s challenge to Church but felt reforms didn’t go far enough</a:t>
            </a:r>
          </a:p>
          <a:p>
            <a:r>
              <a:rPr lang="en-US" dirty="0" smtClean="0"/>
              <a:t>Anabaptists – no infant baptism</a:t>
            </a:r>
          </a:p>
          <a:p>
            <a:r>
              <a:rPr lang="en-US" dirty="0" smtClean="0"/>
              <a:t>Antitrinitarians – denied the existence of Holy Trinity</a:t>
            </a:r>
          </a:p>
          <a:p>
            <a:r>
              <a:rPr lang="en-US" dirty="0" smtClean="0"/>
              <a:t>Radical reformers hunted down by Lutherans and Catholics</a:t>
            </a:r>
            <a:endParaRPr lang="en-US" dirty="0"/>
          </a:p>
        </p:txBody>
      </p:sp>
    </p:spTree>
    <p:extLst>
      <p:ext uri="{BB962C8B-B14F-4D97-AF65-F5344CB8AC3E}">
        <p14:creationId xmlns:p14="http://schemas.microsoft.com/office/powerpoint/2010/main" val="386510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179. </a:t>
            </a:r>
            <a:r>
              <a:rPr lang="en-US" sz="3200" dirty="0"/>
              <a:t>How was the Battle of Britain won?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Battle of Britain – bombing campaign by Nazis </a:t>
            </a:r>
          </a:p>
          <a:p>
            <a:pPr lvl="1"/>
            <a:r>
              <a:rPr lang="en-US" dirty="0" smtClean="0"/>
              <a:t>Unable to fully implement the blitz</a:t>
            </a:r>
          </a:p>
          <a:p>
            <a:r>
              <a:rPr lang="en-US" dirty="0" smtClean="0"/>
              <a:t>Winston Churchill – Prime Minister of Great Britain</a:t>
            </a:r>
          </a:p>
          <a:p>
            <a:pPr lvl="1"/>
            <a:r>
              <a:rPr lang="en-US" dirty="0" smtClean="0"/>
              <a:t>Committed the nation to the war effort in series of speeches </a:t>
            </a:r>
          </a:p>
          <a:p>
            <a:r>
              <a:rPr lang="en-US" dirty="0" smtClean="0"/>
              <a:t>Germany had more planes &amp; pilots but Britain had radar &amp; Enigma (cracked German codes)</a:t>
            </a:r>
          </a:p>
          <a:p>
            <a:r>
              <a:rPr lang="en-US" dirty="0" smtClean="0"/>
              <a:t>Germany focuses attention on British cities &amp; civilians rather than military targets</a:t>
            </a:r>
          </a:p>
          <a:p>
            <a:pPr lvl="1"/>
            <a:r>
              <a:rPr lang="en-US" dirty="0" smtClean="0"/>
              <a:t>Allows R.A.F. time to recover &amp; fight back</a:t>
            </a:r>
          </a:p>
          <a:p>
            <a:pPr lvl="1"/>
            <a:r>
              <a:rPr lang="en-US" dirty="0" smtClean="0"/>
              <a:t>Churchill uses civilian bombing to rally support against Germany </a:t>
            </a:r>
          </a:p>
          <a:p>
            <a:endParaRPr lang="en-US" dirty="0"/>
          </a:p>
        </p:txBody>
      </p:sp>
    </p:spTree>
    <p:extLst>
      <p:ext uri="{BB962C8B-B14F-4D97-AF65-F5344CB8AC3E}">
        <p14:creationId xmlns:p14="http://schemas.microsoft.com/office/powerpoint/2010/main" val="417323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180. </a:t>
            </a:r>
            <a:r>
              <a:rPr lang="en-US" sz="3200" dirty="0"/>
              <a:t>How did the Holocaust progress from Nazi racial ideology to the “Final Solution?”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Nuremburg Laws – takes citizenship away from Jews </a:t>
            </a:r>
          </a:p>
          <a:p>
            <a:r>
              <a:rPr lang="en-US" dirty="0" err="1" smtClean="0"/>
              <a:t>Kristallnacht</a:t>
            </a:r>
            <a:r>
              <a:rPr lang="en-US" dirty="0" smtClean="0"/>
              <a:t> – “night of broken glass” – organized violence against Jews &amp; their businesses</a:t>
            </a:r>
          </a:p>
          <a:p>
            <a:r>
              <a:rPr lang="en-US" dirty="0" smtClean="0"/>
              <a:t>Conquest of Poland put largest concentration of Jews in the world under Nazi control</a:t>
            </a:r>
          </a:p>
          <a:p>
            <a:r>
              <a:rPr lang="en-US" dirty="0" smtClean="0"/>
              <a:t>Jews forced to move to ghettos </a:t>
            </a:r>
          </a:p>
          <a:p>
            <a:r>
              <a:rPr lang="en-US" dirty="0" smtClean="0"/>
              <a:t>“Final Solution” – devise an efficient way of exterminating Jews</a:t>
            </a:r>
          </a:p>
          <a:p>
            <a:pPr lvl="1"/>
            <a:r>
              <a:rPr lang="en-US" dirty="0" smtClean="0"/>
              <a:t>Concentration camps – first used as labor camps but as the war progressed, turned to death camps</a:t>
            </a:r>
          </a:p>
          <a:p>
            <a:r>
              <a:rPr lang="en-US" dirty="0" smtClean="0"/>
              <a:t>6.2 million Jews died, 7 million other “undesirables” </a:t>
            </a:r>
          </a:p>
          <a:p>
            <a:r>
              <a:rPr lang="en-US" dirty="0" smtClean="0"/>
              <a:t>Conquered nations at times aided Nazis by in Holocaust</a:t>
            </a:r>
          </a:p>
          <a:p>
            <a:pPr lvl="1"/>
            <a:r>
              <a:rPr lang="en-US" dirty="0" smtClean="0"/>
              <a:t>Vichy Regime rounded up Jews before Nazis asked them to </a:t>
            </a:r>
          </a:p>
          <a:p>
            <a:pPr lvl="1"/>
            <a:endParaRPr lang="en-US" dirty="0"/>
          </a:p>
        </p:txBody>
      </p:sp>
    </p:spTree>
    <p:extLst>
      <p:ext uri="{BB962C8B-B14F-4D97-AF65-F5344CB8AC3E}">
        <p14:creationId xmlns:p14="http://schemas.microsoft.com/office/powerpoint/2010/main" val="29657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181. </a:t>
            </a:r>
            <a:r>
              <a:rPr lang="en-US" sz="3200" dirty="0"/>
              <a:t>What occurred as a result of the Nazi invasion of the Soviet Union?</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Hitler decides to go against Nazi-Soviet Nonaggression Pact &amp; invade Soviet Union</a:t>
            </a:r>
          </a:p>
          <a:p>
            <a:pPr lvl="1"/>
            <a:r>
              <a:rPr lang="en-US" dirty="0" smtClean="0"/>
              <a:t>Early events of invasion go well, Nazis reach Stalingrad </a:t>
            </a:r>
          </a:p>
          <a:p>
            <a:pPr lvl="1"/>
            <a:r>
              <a:rPr lang="en-US" dirty="0" smtClean="0"/>
              <a:t>Russian winter sets in &amp; Nazis suffer same fate as Napoleon</a:t>
            </a:r>
          </a:p>
          <a:p>
            <a:pPr lvl="1"/>
            <a:r>
              <a:rPr lang="en-US" dirty="0" smtClean="0"/>
              <a:t>Soviets hold their ground &amp; maintain city, suffer extraordinary sacrifices </a:t>
            </a:r>
          </a:p>
          <a:p>
            <a:r>
              <a:rPr lang="en-US" dirty="0" smtClean="0"/>
              <a:t>Great Britain, U.S. &amp; Soviet Union form alliance against Germany  </a:t>
            </a:r>
            <a:endParaRPr lang="en-US" dirty="0"/>
          </a:p>
        </p:txBody>
      </p:sp>
    </p:spTree>
    <p:extLst>
      <p:ext uri="{BB962C8B-B14F-4D97-AF65-F5344CB8AC3E}">
        <p14:creationId xmlns:p14="http://schemas.microsoft.com/office/powerpoint/2010/main" val="20982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182. </a:t>
            </a:r>
            <a:r>
              <a:rPr lang="en-US" sz="3200" dirty="0"/>
              <a:t>What was the impact of U.S. involvement in WWII?</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Japan attacks Pearl Harbor – U.S. gets involved in WWII</a:t>
            </a:r>
          </a:p>
          <a:p>
            <a:r>
              <a:rPr lang="en-US" dirty="0" smtClean="0"/>
              <a:t>U.S. involvement in WWII in Europe gives Allied Powers new energy &amp; ability to defeat Axis Powers</a:t>
            </a:r>
          </a:p>
          <a:p>
            <a:pPr lvl="1"/>
            <a:r>
              <a:rPr lang="en-US" dirty="0" smtClean="0"/>
              <a:t>D-Day Invasion – Italy already out of war, time to invade occupied France</a:t>
            </a:r>
          </a:p>
          <a:p>
            <a:pPr lvl="1"/>
            <a:r>
              <a:rPr lang="en-US" dirty="0" smtClean="0"/>
              <a:t>Battle of the Bulge – last effort of Nazis to win war, unsuccessful</a:t>
            </a:r>
          </a:p>
          <a:p>
            <a:r>
              <a:rPr lang="en-US" dirty="0" smtClean="0"/>
              <a:t>War in the Pacific </a:t>
            </a:r>
          </a:p>
          <a:p>
            <a:pPr lvl="1"/>
            <a:r>
              <a:rPr lang="en-US" dirty="0" smtClean="0"/>
              <a:t>Island hopping</a:t>
            </a:r>
          </a:p>
          <a:p>
            <a:pPr lvl="1"/>
            <a:r>
              <a:rPr lang="en-US" dirty="0" smtClean="0"/>
              <a:t>Atomic bomb – Hiroshima, Nagasaki </a:t>
            </a:r>
            <a:endParaRPr lang="en-US" dirty="0"/>
          </a:p>
        </p:txBody>
      </p:sp>
    </p:spTree>
    <p:extLst>
      <p:ext uri="{BB962C8B-B14F-4D97-AF65-F5344CB8AC3E}">
        <p14:creationId xmlns:p14="http://schemas.microsoft.com/office/powerpoint/2010/main" val="11016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183. </a:t>
            </a:r>
            <a:r>
              <a:rPr lang="en-US" sz="3200" dirty="0"/>
              <a:t>What was the human cost of WWII?</a:t>
            </a:r>
            <a:br>
              <a:rPr lang="en-US" sz="3200" dirty="0"/>
            </a:br>
            <a:endParaRPr lang="en-US" sz="3200" dirty="0"/>
          </a:p>
        </p:txBody>
      </p:sp>
      <p:sp>
        <p:nvSpPr>
          <p:cNvPr id="3" name="Content Placeholder 2"/>
          <p:cNvSpPr>
            <a:spLocks noGrp="1"/>
          </p:cNvSpPr>
          <p:nvPr>
            <p:ph idx="1"/>
          </p:nvPr>
        </p:nvSpPr>
        <p:spPr/>
        <p:txBody>
          <a:bodyPr/>
          <a:lstStyle/>
          <a:p>
            <a:r>
              <a:rPr lang="en-US" dirty="0" smtClean="0"/>
              <a:t>50 – 60 million people lost their lives</a:t>
            </a:r>
          </a:p>
          <a:p>
            <a:pPr lvl="1"/>
            <a:r>
              <a:rPr lang="en-US" dirty="0" smtClean="0"/>
              <a:t>Civilian deaths made up majority of the casualties</a:t>
            </a:r>
          </a:p>
          <a:p>
            <a:r>
              <a:rPr lang="en-US" dirty="0" smtClean="0"/>
              <a:t>Cities in ruin because of bombing campaigns</a:t>
            </a:r>
          </a:p>
          <a:p>
            <a:r>
              <a:rPr lang="en-US" dirty="0" smtClean="0"/>
              <a:t>Displaced people wandering throughout Europe</a:t>
            </a:r>
          </a:p>
          <a:p>
            <a:r>
              <a:rPr lang="en-US" dirty="0" smtClean="0"/>
              <a:t>Transportation systems destroyed</a:t>
            </a:r>
          </a:p>
          <a:p>
            <a:r>
              <a:rPr lang="en-US" dirty="0" err="1" smtClean="0"/>
              <a:t>Denazification</a:t>
            </a:r>
            <a:r>
              <a:rPr lang="en-US" dirty="0" smtClean="0"/>
              <a:t> of Germany</a:t>
            </a:r>
          </a:p>
          <a:p>
            <a:endParaRPr lang="en-US" dirty="0"/>
          </a:p>
        </p:txBody>
      </p:sp>
    </p:spTree>
    <p:extLst>
      <p:ext uri="{BB962C8B-B14F-4D97-AF65-F5344CB8AC3E}">
        <p14:creationId xmlns:p14="http://schemas.microsoft.com/office/powerpoint/2010/main" val="9325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184. </a:t>
            </a:r>
            <a:r>
              <a:rPr lang="en-US" sz="3200" dirty="0"/>
              <a:t>What were the effects of the Nuremburg Trials?</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Nuremburg Trials – Nazi high officials tried for “crimes against humanity”</a:t>
            </a:r>
          </a:p>
          <a:p>
            <a:pPr lvl="1"/>
            <a:r>
              <a:rPr lang="en-US" dirty="0" smtClean="0"/>
              <a:t>Dozens of Nazi officials executed </a:t>
            </a:r>
          </a:p>
          <a:p>
            <a:pPr lvl="1"/>
            <a:r>
              <a:rPr lang="en-US" dirty="0" smtClean="0"/>
              <a:t>Others fled to South America &amp; Middle East</a:t>
            </a:r>
          </a:p>
          <a:p>
            <a:pPr lvl="1"/>
            <a:r>
              <a:rPr lang="en-US" dirty="0" smtClean="0"/>
              <a:t>Some committed suicide rather than be put on trial </a:t>
            </a:r>
          </a:p>
          <a:p>
            <a:r>
              <a:rPr lang="en-US" dirty="0" smtClean="0"/>
              <a:t>Nuremburg trials set the standard for trying war criminals</a:t>
            </a:r>
          </a:p>
          <a:p>
            <a:pPr lvl="1"/>
            <a:r>
              <a:rPr lang="en-US" dirty="0" smtClean="0"/>
              <a:t>International cooperation to bring justice rather than 1 nation exacting revenge</a:t>
            </a:r>
          </a:p>
          <a:p>
            <a:pPr lvl="1"/>
            <a:r>
              <a:rPr lang="en-US" dirty="0" smtClean="0"/>
              <a:t>Try officials &amp; people responsible for war rather than punish people of a country (flaws in Treaty of Versailles) </a:t>
            </a:r>
            <a:endParaRPr lang="en-US" dirty="0"/>
          </a:p>
        </p:txBody>
      </p:sp>
    </p:spTree>
    <p:extLst>
      <p:ext uri="{BB962C8B-B14F-4D97-AF65-F5344CB8AC3E}">
        <p14:creationId xmlns:p14="http://schemas.microsoft.com/office/powerpoint/2010/main" val="41755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185. </a:t>
            </a:r>
            <a:r>
              <a:rPr lang="en-US" sz="3200" dirty="0"/>
              <a:t>What steps were taken to stabilize Europe post-WWII?</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1941 – Atlantic Charter – Allied powers advocate for international peacekeeping organization stronger than League of Nations</a:t>
            </a:r>
          </a:p>
          <a:p>
            <a:pPr lvl="1"/>
            <a:r>
              <a:rPr lang="en-US" dirty="0" smtClean="0"/>
              <a:t>1945 – United Nations born</a:t>
            </a:r>
          </a:p>
          <a:p>
            <a:r>
              <a:rPr lang="en-US" dirty="0" smtClean="0"/>
              <a:t>U.S. gets involved in European rebuilding effort</a:t>
            </a:r>
          </a:p>
          <a:p>
            <a:pPr lvl="1"/>
            <a:r>
              <a:rPr lang="en-US" dirty="0" smtClean="0"/>
              <a:t>Truman Doctrine</a:t>
            </a:r>
          </a:p>
          <a:p>
            <a:pPr lvl="1"/>
            <a:r>
              <a:rPr lang="en-US" dirty="0" smtClean="0"/>
              <a:t>Marshal Plan</a:t>
            </a:r>
          </a:p>
          <a:p>
            <a:r>
              <a:rPr lang="en-US" dirty="0" smtClean="0"/>
              <a:t>Emergence of democratic governments</a:t>
            </a:r>
          </a:p>
          <a:p>
            <a:r>
              <a:rPr lang="en-US" dirty="0" smtClean="0"/>
              <a:t>New “social contract” with labor &amp; management</a:t>
            </a:r>
          </a:p>
          <a:p>
            <a:pPr lvl="1"/>
            <a:r>
              <a:rPr lang="en-US" dirty="0" smtClean="0"/>
              <a:t>Labor gave up extreme demands &amp; management promised better wages &amp; conditions </a:t>
            </a:r>
          </a:p>
          <a:p>
            <a:r>
              <a:rPr lang="en-US" dirty="0" smtClean="0"/>
              <a:t>“</a:t>
            </a:r>
            <a:r>
              <a:rPr lang="en-US" dirty="0" err="1" smtClean="0"/>
              <a:t>Revanchism</a:t>
            </a:r>
            <a:r>
              <a:rPr lang="en-US" dirty="0" smtClean="0"/>
              <a:t>” (revenge on enemy to regain lost territory) of post-WWI was much less prominent after WWII</a:t>
            </a:r>
            <a:endParaRPr lang="en-US" dirty="0"/>
          </a:p>
        </p:txBody>
      </p:sp>
    </p:spTree>
    <p:extLst>
      <p:ext uri="{BB962C8B-B14F-4D97-AF65-F5344CB8AC3E}">
        <p14:creationId xmlns:p14="http://schemas.microsoft.com/office/powerpoint/2010/main" val="1785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186. </a:t>
            </a:r>
            <a:r>
              <a:rPr lang="en-US" sz="3200" dirty="0"/>
              <a:t>What are the roots of the United Nations and what role did they play post-WWII?</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United Nations – created 1945 </a:t>
            </a:r>
          </a:p>
          <a:p>
            <a:pPr lvl="1"/>
            <a:r>
              <a:rPr lang="en-US" dirty="0" smtClean="0"/>
              <a:t>Headquarters in NYC – ensures U.S. participation</a:t>
            </a:r>
          </a:p>
          <a:p>
            <a:pPr lvl="1"/>
            <a:r>
              <a:rPr lang="en-US" dirty="0" smtClean="0"/>
              <a:t>Security Council – U.S., Great Britain, France, Soviet Union (Russia), China </a:t>
            </a:r>
          </a:p>
          <a:p>
            <a:pPr lvl="1"/>
            <a:r>
              <a:rPr lang="en-US" dirty="0" smtClean="0"/>
              <a:t>General assembly – 50 nations at first, now more</a:t>
            </a:r>
          </a:p>
          <a:p>
            <a:r>
              <a:rPr lang="en-US" dirty="0" smtClean="0"/>
              <a:t>Three Phases of roles of the U.N.</a:t>
            </a:r>
          </a:p>
          <a:p>
            <a:pPr lvl="1"/>
            <a:r>
              <a:rPr lang="en-US" dirty="0" smtClean="0"/>
              <a:t>1945-1991 – keep peace between the superpowers</a:t>
            </a:r>
          </a:p>
          <a:p>
            <a:pPr lvl="1"/>
            <a:r>
              <a:rPr lang="en-US" dirty="0" smtClean="0"/>
              <a:t>1950-1980 – Decolonization efforts</a:t>
            </a:r>
          </a:p>
          <a:p>
            <a:pPr lvl="1"/>
            <a:r>
              <a:rPr lang="en-US" dirty="0" smtClean="0"/>
              <a:t>1990 – Present – Humanitarian efforts</a:t>
            </a:r>
            <a:endParaRPr lang="en-US" dirty="0"/>
          </a:p>
        </p:txBody>
      </p:sp>
    </p:spTree>
    <p:extLst>
      <p:ext uri="{BB962C8B-B14F-4D97-AF65-F5344CB8AC3E}">
        <p14:creationId xmlns:p14="http://schemas.microsoft.com/office/powerpoint/2010/main" val="7394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187. </a:t>
            </a:r>
            <a:r>
              <a:rPr lang="en-US" sz="3200" dirty="0"/>
              <a:t>What was the outcome of the Yalta Conference and how did it help to lead to Cold War tensions?</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WWII over in Europe – cooperation no longer necessary for allies </a:t>
            </a:r>
          </a:p>
          <a:p>
            <a:pPr lvl="1"/>
            <a:r>
              <a:rPr lang="en-US" dirty="0" smtClean="0"/>
              <a:t>Debate over what to do with Germany after the war</a:t>
            </a:r>
          </a:p>
          <a:p>
            <a:pPr lvl="2"/>
            <a:r>
              <a:rPr lang="en-US" dirty="0" smtClean="0"/>
              <a:t>Temporary division of Germany – U.S., Great Britain, France, Soviet Union each get a piece &amp; are allowed to effect their own transformations there – Soviet Union = transform into Communist state</a:t>
            </a:r>
          </a:p>
          <a:p>
            <a:r>
              <a:rPr lang="en-US" dirty="0" smtClean="0"/>
              <a:t>Soviet Controlled East Germany</a:t>
            </a:r>
          </a:p>
          <a:p>
            <a:pPr lvl="1"/>
            <a:r>
              <a:rPr lang="en-US" dirty="0" smtClean="0"/>
              <a:t>German Communist Party (KPD) – thought that it would have support because of inadequacies of Weimar &amp; capitalism</a:t>
            </a:r>
          </a:p>
          <a:p>
            <a:pPr lvl="1"/>
            <a:r>
              <a:rPr lang="en-US" dirty="0" smtClean="0"/>
              <a:t>Soviet Union pursued a policy of dismantling East Germany &amp; taking resources because of destruction that Germany caused during the war</a:t>
            </a:r>
          </a:p>
          <a:p>
            <a:r>
              <a:rPr lang="en-US" dirty="0" smtClean="0"/>
              <a:t> Potsdam Conference – reparations of $20 billion would be collected in each zone – Soviets only get 25% of that and Western democracies get 75%</a:t>
            </a:r>
            <a:endParaRPr lang="en-US" dirty="0"/>
          </a:p>
        </p:txBody>
      </p:sp>
    </p:spTree>
    <p:extLst>
      <p:ext uri="{BB962C8B-B14F-4D97-AF65-F5344CB8AC3E}">
        <p14:creationId xmlns:p14="http://schemas.microsoft.com/office/powerpoint/2010/main" val="33964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188. </a:t>
            </a:r>
            <a:r>
              <a:rPr lang="en-US" sz="3200" dirty="0"/>
              <a:t>How did the “Long Telegram” lead to the U.S. policy of containment during the Cold War?</a:t>
            </a:r>
            <a:br>
              <a:rPr lang="en-US" sz="3200" dirty="0"/>
            </a:br>
            <a:endParaRPr lang="en-US" sz="3200" dirty="0"/>
          </a:p>
        </p:txBody>
      </p:sp>
      <p:sp>
        <p:nvSpPr>
          <p:cNvPr id="3" name="Content Placeholder 2"/>
          <p:cNvSpPr>
            <a:spLocks noGrp="1"/>
          </p:cNvSpPr>
          <p:nvPr>
            <p:ph idx="1"/>
          </p:nvPr>
        </p:nvSpPr>
        <p:spPr/>
        <p:txBody>
          <a:bodyPr/>
          <a:lstStyle/>
          <a:p>
            <a:r>
              <a:rPr lang="en-US" dirty="0" smtClean="0"/>
              <a:t>George Kennan – official in State Department assigned to Soviet Union</a:t>
            </a:r>
          </a:p>
          <a:p>
            <a:pPr lvl="1"/>
            <a:r>
              <a:rPr lang="en-US" dirty="0" smtClean="0"/>
              <a:t>Writes “Long Telegram” to U.S. – says that Soviet Union views U.S. as an ideological enemy</a:t>
            </a:r>
          </a:p>
          <a:p>
            <a:pPr lvl="1"/>
            <a:r>
              <a:rPr lang="en-US" dirty="0" smtClean="0"/>
              <a:t>Advocated for a “long-term, patient but firm and vigilant containment of Russian expansive tendencies” – led to U.S. policy of </a:t>
            </a:r>
            <a:r>
              <a:rPr lang="en-US" dirty="0" err="1" smtClean="0"/>
              <a:t>Contaiment</a:t>
            </a:r>
            <a:r>
              <a:rPr lang="en-US" dirty="0" smtClean="0"/>
              <a:t> </a:t>
            </a:r>
            <a:endParaRPr lang="en-US" dirty="0"/>
          </a:p>
        </p:txBody>
      </p:sp>
    </p:spTree>
    <p:extLst>
      <p:ext uri="{BB962C8B-B14F-4D97-AF65-F5344CB8AC3E}">
        <p14:creationId xmlns:p14="http://schemas.microsoft.com/office/powerpoint/2010/main" val="42530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18. </a:t>
            </a:r>
            <a:r>
              <a:rPr lang="en-US" sz="3200" dirty="0"/>
              <a:t>What were the beliefs of Zwingli and Calvin?</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Zwingli:</a:t>
            </a:r>
          </a:p>
          <a:p>
            <a:pPr lvl="1"/>
            <a:r>
              <a:rPr lang="en-US" dirty="0" smtClean="0"/>
              <a:t>Denied all sacraments</a:t>
            </a:r>
          </a:p>
          <a:p>
            <a:pPr lvl="1"/>
            <a:r>
              <a:rPr lang="en-US" dirty="0" smtClean="0"/>
              <a:t>Concerned with social reform in Switzerland</a:t>
            </a:r>
          </a:p>
          <a:p>
            <a:pPr lvl="1"/>
            <a:r>
              <a:rPr lang="en-US" dirty="0" smtClean="0"/>
              <a:t>Politically active against Swiss Catholic Church</a:t>
            </a:r>
          </a:p>
          <a:p>
            <a:r>
              <a:rPr lang="en-US" dirty="0" smtClean="0"/>
              <a:t>Calvin”</a:t>
            </a:r>
          </a:p>
          <a:p>
            <a:pPr lvl="1"/>
            <a:r>
              <a:rPr lang="en-US" b="1" i="1" dirty="0" smtClean="0"/>
              <a:t>Predestination</a:t>
            </a:r>
            <a:r>
              <a:rPr lang="en-US" dirty="0" smtClean="0"/>
              <a:t> </a:t>
            </a:r>
          </a:p>
          <a:p>
            <a:pPr lvl="1"/>
            <a:r>
              <a:rPr lang="en-US" dirty="0" smtClean="0"/>
              <a:t>No free will, everything decided already by God</a:t>
            </a:r>
          </a:p>
          <a:p>
            <a:pPr lvl="1"/>
            <a:r>
              <a:rPr lang="en-US" dirty="0" smtClean="0"/>
              <a:t>Creation of Geneva as a strict moral city</a:t>
            </a:r>
          </a:p>
          <a:p>
            <a:pPr lvl="1"/>
            <a:r>
              <a:rPr lang="en-US" dirty="0" smtClean="0"/>
              <a:t>Calvinism spread to Scotland, England, France (Huguenots) </a:t>
            </a:r>
            <a:endParaRPr lang="en-US" dirty="0"/>
          </a:p>
        </p:txBody>
      </p:sp>
    </p:spTree>
    <p:extLst>
      <p:ext uri="{BB962C8B-B14F-4D97-AF65-F5344CB8AC3E}">
        <p14:creationId xmlns:p14="http://schemas.microsoft.com/office/powerpoint/2010/main" val="28021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189. </a:t>
            </a:r>
            <a:r>
              <a:rPr lang="en-US" sz="3200" dirty="0"/>
              <a:t>What were the roots of NATO and the Warsaw Pact?</a:t>
            </a:r>
            <a:br>
              <a:rPr lang="en-US" sz="3200" dirty="0"/>
            </a:br>
            <a:r>
              <a:rPr lang="en-US" sz="3200" dirty="0" smtClean="0"/>
              <a:t> </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Rising appeal of Communism in Greece forces Truman to issue Truman Doctrine – U.S. pledges to support peoples who are facing communist threat</a:t>
            </a:r>
          </a:p>
          <a:p>
            <a:pPr lvl="1"/>
            <a:r>
              <a:rPr lang="en-US" dirty="0" smtClean="0"/>
              <a:t>$400 million to Greece &amp; Turkey</a:t>
            </a:r>
          </a:p>
          <a:p>
            <a:r>
              <a:rPr lang="en-US" dirty="0" smtClean="0"/>
              <a:t>1949 – U.S. establishes North Atlantic Treaty Organization (NATO) – alliance of democratic nations against Soviet Union’s presence in Eastern Europe</a:t>
            </a:r>
          </a:p>
          <a:p>
            <a:r>
              <a:rPr lang="en-US" dirty="0" smtClean="0"/>
              <a:t>Soviet Union countered with Warsaw Pact – established Soviet dominance over Eastern Europe </a:t>
            </a:r>
            <a:endParaRPr lang="en-US" dirty="0"/>
          </a:p>
        </p:txBody>
      </p:sp>
    </p:spTree>
    <p:extLst>
      <p:ext uri="{BB962C8B-B14F-4D97-AF65-F5344CB8AC3E}">
        <p14:creationId xmlns:p14="http://schemas.microsoft.com/office/powerpoint/2010/main" val="33838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190. </a:t>
            </a:r>
            <a:r>
              <a:rPr lang="en-US" sz="3200" dirty="0"/>
              <a:t>What was Soviet presence in Eastern Europe like and what is meant by the “Iron Curtain?”</a:t>
            </a:r>
            <a:br>
              <a:rPr lang="en-US" sz="3200" dirty="0"/>
            </a:br>
            <a:endParaRPr lang="en-US" sz="3200"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Churchill anxious to agree to a settlement over Soviet involvement in Eastern Europe signs Percentages Agreement </a:t>
            </a:r>
          </a:p>
          <a:p>
            <a:pPr lvl="1"/>
            <a:r>
              <a:rPr lang="en-US" dirty="0" smtClean="0"/>
              <a:t>U.S. refuses to accept agreement </a:t>
            </a:r>
          </a:p>
          <a:p>
            <a:r>
              <a:rPr lang="en-US" dirty="0" smtClean="0"/>
              <a:t>Instead of percentages, Soviet Union gets complete control over Eastern Europe</a:t>
            </a:r>
          </a:p>
          <a:p>
            <a:pPr lvl="1"/>
            <a:r>
              <a:rPr lang="en-US" dirty="0" smtClean="0"/>
              <a:t>“Iron Curtain” – term used to describe dividing line between communist east and democratic west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8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191. </a:t>
            </a:r>
            <a:r>
              <a:rPr lang="en-US" sz="3200" dirty="0"/>
              <a:t>What was communism like in Poland?</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Stalin wanted to establish a communist state in Poland based on established Polish Communist Party</a:t>
            </a:r>
          </a:p>
          <a:p>
            <a:r>
              <a:rPr lang="en-US" dirty="0" smtClean="0"/>
              <a:t>Non-communists felt that U.S. &amp; Great Britain sold out Poland but there was little they could do because of Soviet power already established in Poland</a:t>
            </a:r>
          </a:p>
          <a:p>
            <a:r>
              <a:rPr lang="en-US" dirty="0" smtClean="0"/>
              <a:t>1947 – Poland holds elections under conditions of intimidation – communists receive 80% of the vote – end of multi-party system</a:t>
            </a:r>
          </a:p>
          <a:p>
            <a:r>
              <a:rPr lang="en-US" dirty="0" smtClean="0"/>
              <a:t>Soviet Union uses force to maintain communist control over Poland</a:t>
            </a:r>
            <a:endParaRPr lang="en-US" dirty="0"/>
          </a:p>
        </p:txBody>
      </p:sp>
    </p:spTree>
    <p:extLst>
      <p:ext uri="{BB962C8B-B14F-4D97-AF65-F5344CB8AC3E}">
        <p14:creationId xmlns:p14="http://schemas.microsoft.com/office/powerpoint/2010/main" val="29949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192. </a:t>
            </a:r>
            <a:r>
              <a:rPr lang="en-US" sz="3200" dirty="0"/>
              <a:t>How did the Truman Doctrine and the Marshall Plan attempt to contain communism?</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Truman Doctrine – U.S. bails out Greece &amp; Turkey but plan has broader scope of helping any peoples trying to ward off communism </a:t>
            </a:r>
          </a:p>
          <a:p>
            <a:pPr lvl="1"/>
            <a:r>
              <a:rPr lang="en-US" dirty="0" smtClean="0"/>
              <a:t>Leads to U.S. involvement in Cold War “hot-spots”</a:t>
            </a:r>
          </a:p>
          <a:p>
            <a:pPr lvl="2"/>
            <a:r>
              <a:rPr lang="en-US" dirty="0" smtClean="0"/>
              <a:t>Korea, Vietnam, Cuba, Afghanistan </a:t>
            </a:r>
          </a:p>
          <a:p>
            <a:r>
              <a:rPr lang="en-US" dirty="0" smtClean="0"/>
              <a:t>Marshal Plan – George Marshal travels to Europe &amp; witnesses destruction – says that destruction is prime soil for growth of communism </a:t>
            </a:r>
          </a:p>
          <a:p>
            <a:pPr lvl="1"/>
            <a:r>
              <a:rPr lang="en-US" dirty="0" smtClean="0"/>
              <a:t>U.S. pledges to send $ to any European country who wants it – only catch is they have to work with the U.S. to establish democracy </a:t>
            </a:r>
          </a:p>
          <a:p>
            <a:pPr lvl="2"/>
            <a:r>
              <a:rPr lang="en-US" dirty="0" smtClean="0"/>
              <a:t>Even offered to the Soviet Union but it is declined </a:t>
            </a:r>
            <a:endParaRPr lang="en-US" dirty="0"/>
          </a:p>
        </p:txBody>
      </p:sp>
    </p:spTree>
    <p:extLst>
      <p:ext uri="{BB962C8B-B14F-4D97-AF65-F5344CB8AC3E}">
        <p14:creationId xmlns:p14="http://schemas.microsoft.com/office/powerpoint/2010/main" val="31335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193. </a:t>
            </a:r>
            <a:r>
              <a:rPr lang="en-US" sz="3200" dirty="0"/>
              <a:t>What was communism like in Yugoslavia?</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Civil war between communists (led by </a:t>
            </a:r>
            <a:r>
              <a:rPr lang="en-US" dirty="0" err="1" smtClean="0"/>
              <a:t>Josip</a:t>
            </a:r>
            <a:r>
              <a:rPr lang="en-US" dirty="0" smtClean="0"/>
              <a:t> Tito) &amp; royalist </a:t>
            </a:r>
            <a:r>
              <a:rPr lang="en-US" dirty="0" err="1" smtClean="0"/>
              <a:t>Chetniks</a:t>
            </a:r>
            <a:endParaRPr lang="en-US" dirty="0" smtClean="0"/>
          </a:p>
          <a:p>
            <a:pPr lvl="1"/>
            <a:r>
              <a:rPr lang="en-US" dirty="0" smtClean="0"/>
              <a:t>Tito wins &amp; communism triumphs but Stalin didn’t trust </a:t>
            </a:r>
            <a:r>
              <a:rPr lang="en-US" dirty="0" err="1" smtClean="0"/>
              <a:t>Titp</a:t>
            </a:r>
            <a:endParaRPr lang="en-US" dirty="0" smtClean="0"/>
          </a:p>
          <a:p>
            <a:r>
              <a:rPr lang="en-US" dirty="0" smtClean="0"/>
              <a:t>Alliance between Yugoslavia &amp; Soviet Union breaks &amp; Yugoslavia runs its own independent communist state</a:t>
            </a:r>
          </a:p>
          <a:p>
            <a:r>
              <a:rPr lang="en-US" dirty="0" smtClean="0"/>
              <a:t>Stalin never liked independent communist states that were not under the direct control of the Soviet Union – Yugoslavia forced Stalin to be more repressive of other puppet regimes </a:t>
            </a:r>
            <a:endParaRPr lang="en-US" dirty="0"/>
          </a:p>
        </p:txBody>
      </p:sp>
    </p:spTree>
    <p:extLst>
      <p:ext uri="{BB962C8B-B14F-4D97-AF65-F5344CB8AC3E}">
        <p14:creationId xmlns:p14="http://schemas.microsoft.com/office/powerpoint/2010/main" val="11060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194. </a:t>
            </a:r>
            <a:r>
              <a:rPr lang="en-US" sz="3200" dirty="0"/>
              <a:t>What effect did the Berlin Blockade have?</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City of Berlin divided just like nation of Germany – 4 zones of occupation</a:t>
            </a:r>
          </a:p>
          <a:p>
            <a:r>
              <a:rPr lang="en-US" dirty="0" smtClean="0"/>
              <a:t>U.S. &amp; Great Britain introduce new currency to their occupation zones – stronger than Soviet currency in their occupation zone</a:t>
            </a:r>
          </a:p>
          <a:p>
            <a:pPr lvl="1"/>
            <a:r>
              <a:rPr lang="en-US" dirty="0" smtClean="0"/>
              <a:t>Stalin blockades city of Berlin (because it is in East Germany) – cuts it off from West</a:t>
            </a:r>
          </a:p>
          <a:p>
            <a:pPr lvl="1"/>
            <a:r>
              <a:rPr lang="en-US" dirty="0" smtClean="0"/>
              <a:t>U.S. airlifts supplies to Berlin for 11 months – Stalin finally lifts blockade</a:t>
            </a:r>
          </a:p>
          <a:p>
            <a:r>
              <a:rPr lang="en-US" dirty="0" smtClean="0"/>
              <a:t>Showed U.S. resolve to fight against communism</a:t>
            </a:r>
          </a:p>
          <a:p>
            <a:r>
              <a:rPr lang="en-US" dirty="0" smtClean="0"/>
              <a:t>Cold War tensions rise although no actual fighting took place </a:t>
            </a:r>
            <a:endParaRPr lang="en-US" dirty="0"/>
          </a:p>
        </p:txBody>
      </p:sp>
    </p:spTree>
    <p:extLst>
      <p:ext uri="{BB962C8B-B14F-4D97-AF65-F5344CB8AC3E}">
        <p14:creationId xmlns:p14="http://schemas.microsoft.com/office/powerpoint/2010/main" val="18598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195. </a:t>
            </a:r>
            <a:r>
              <a:rPr lang="en-US" sz="3200" dirty="0"/>
              <a:t>Why was Germany divided post-WWII?</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Potsdam Conference – agreement by Allies to temporarily divide Germany</a:t>
            </a:r>
          </a:p>
          <a:p>
            <a:r>
              <a:rPr lang="en-US" dirty="0" smtClean="0"/>
              <a:t>4 zones of occupation – U.S., Great Britain, France, Soviet Union</a:t>
            </a:r>
          </a:p>
          <a:p>
            <a:pPr lvl="1"/>
            <a:r>
              <a:rPr lang="en-US" dirty="0" smtClean="0"/>
              <a:t>1949 – U.S., Great Britain, France decide to combine their zones into Federal Republic of Germany </a:t>
            </a:r>
          </a:p>
          <a:p>
            <a:pPr lvl="1"/>
            <a:r>
              <a:rPr lang="en-US" dirty="0" smtClean="0"/>
              <a:t>Soviet Union creates German Democratic Republic</a:t>
            </a:r>
          </a:p>
          <a:p>
            <a:r>
              <a:rPr lang="en-US" dirty="0" smtClean="0"/>
              <a:t>Fears of German rearmament &amp; Cold War tensions kept Germany divided until 1989</a:t>
            </a:r>
            <a:endParaRPr lang="en-US" dirty="0"/>
          </a:p>
        </p:txBody>
      </p:sp>
    </p:spTree>
    <p:extLst>
      <p:ext uri="{BB962C8B-B14F-4D97-AF65-F5344CB8AC3E}">
        <p14:creationId xmlns:p14="http://schemas.microsoft.com/office/powerpoint/2010/main" val="291153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196. </a:t>
            </a:r>
            <a:r>
              <a:rPr lang="en-US" sz="3200" dirty="0"/>
              <a:t>Why was the Berlin Wall built and what effect did it have?</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1958 – Khrushchev tells West that they have to remove troops from Berlin &amp; East Germany would control access to the city</a:t>
            </a:r>
          </a:p>
          <a:p>
            <a:pPr lvl="1"/>
            <a:r>
              <a:rPr lang="en-US" dirty="0" smtClean="0"/>
              <a:t>Eisenhower refuses</a:t>
            </a:r>
          </a:p>
          <a:p>
            <a:r>
              <a:rPr lang="en-US" dirty="0" smtClean="0"/>
              <a:t>1961 – East German border police begin to build wall that divided city</a:t>
            </a:r>
          </a:p>
          <a:p>
            <a:pPr lvl="1"/>
            <a:r>
              <a:rPr lang="en-US" dirty="0" smtClean="0"/>
              <a:t>2.5 million people moved from East Berlin to West Berlin by 1949 because of appeal of capitalism </a:t>
            </a:r>
          </a:p>
          <a:p>
            <a:pPr lvl="1"/>
            <a:r>
              <a:rPr lang="en-US" dirty="0" smtClean="0"/>
              <a:t>West does nothing to stop building of wall – kept their troops in Berlin &amp; continued to have access to it</a:t>
            </a:r>
          </a:p>
          <a:p>
            <a:pPr lvl="1"/>
            <a:r>
              <a:rPr lang="en-US" dirty="0" smtClean="0"/>
              <a:t>Constant crises over Berlin ended and both sides accepted a divided city </a:t>
            </a:r>
            <a:endParaRPr lang="en-US" dirty="0"/>
          </a:p>
        </p:txBody>
      </p:sp>
    </p:spTree>
    <p:extLst>
      <p:ext uri="{BB962C8B-B14F-4D97-AF65-F5344CB8AC3E}">
        <p14:creationId xmlns:p14="http://schemas.microsoft.com/office/powerpoint/2010/main" val="25606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197. </a:t>
            </a:r>
            <a:r>
              <a:rPr lang="en-US" sz="3200" dirty="0"/>
              <a:t>How did West Germany differ from East Germany during the Cold War?</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West Germany </a:t>
            </a:r>
          </a:p>
          <a:p>
            <a:pPr lvl="1"/>
            <a:r>
              <a:rPr lang="en-US" dirty="0" smtClean="0"/>
              <a:t>Capitalist</a:t>
            </a:r>
          </a:p>
          <a:p>
            <a:pPr lvl="1"/>
            <a:r>
              <a:rPr lang="en-US" dirty="0" smtClean="0"/>
              <a:t>Democratic</a:t>
            </a:r>
          </a:p>
          <a:p>
            <a:pPr lvl="1"/>
            <a:r>
              <a:rPr lang="en-US" dirty="0" smtClean="0"/>
              <a:t>Marshal Plan $ used to rebuild</a:t>
            </a:r>
          </a:p>
          <a:p>
            <a:pPr lvl="1"/>
            <a:r>
              <a:rPr lang="en-US" dirty="0" smtClean="0"/>
              <a:t>Postwar economic miracle – West German economy grew from $23 billion to $103 billion in 14 years – </a:t>
            </a:r>
            <a:r>
              <a:rPr lang="en-US" dirty="0" err="1" smtClean="0"/>
              <a:t>Adenaure</a:t>
            </a:r>
            <a:r>
              <a:rPr lang="en-US" dirty="0" smtClean="0"/>
              <a:t> &amp; Ritter years</a:t>
            </a:r>
          </a:p>
          <a:p>
            <a:pPr lvl="1"/>
            <a:r>
              <a:rPr lang="en-US" dirty="0" smtClean="0"/>
              <a:t>Social Democratic Party drops Marxist views &amp; becomes less radical, more liberal </a:t>
            </a:r>
          </a:p>
          <a:p>
            <a:r>
              <a:rPr lang="en-US" dirty="0" smtClean="0"/>
              <a:t>East Germany </a:t>
            </a:r>
          </a:p>
          <a:p>
            <a:pPr lvl="1"/>
            <a:r>
              <a:rPr lang="en-US" dirty="0" smtClean="0"/>
              <a:t>Communist</a:t>
            </a:r>
          </a:p>
          <a:p>
            <a:pPr lvl="1"/>
            <a:r>
              <a:rPr lang="en-US" dirty="0" smtClean="0"/>
              <a:t>Directly controlled by Soviet Union</a:t>
            </a:r>
          </a:p>
          <a:p>
            <a:pPr lvl="1"/>
            <a:r>
              <a:rPr lang="en-US" dirty="0" smtClean="0"/>
              <a:t>Did not accept Marshal Plan $ - stripped of its factories/resources post WWII</a:t>
            </a:r>
          </a:p>
          <a:p>
            <a:pPr lvl="1"/>
            <a:r>
              <a:rPr lang="en-US" dirty="0" smtClean="0"/>
              <a:t>Always behind West</a:t>
            </a:r>
          </a:p>
        </p:txBody>
      </p:sp>
    </p:spTree>
    <p:extLst>
      <p:ext uri="{BB962C8B-B14F-4D97-AF65-F5344CB8AC3E}">
        <p14:creationId xmlns:p14="http://schemas.microsoft.com/office/powerpoint/2010/main" val="1421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198. </a:t>
            </a:r>
            <a:r>
              <a:rPr lang="en-US" sz="3200" dirty="0"/>
              <a:t>What were the causes and effects of German reunification?</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1989 – fall of Berlin Wall</a:t>
            </a:r>
          </a:p>
          <a:p>
            <a:r>
              <a:rPr lang="en-US" dirty="0" smtClean="0"/>
              <a:t>Helmut Kohl – elected Chancellor in 1982 – conservative but pushed for reunification</a:t>
            </a:r>
          </a:p>
          <a:p>
            <a:r>
              <a:rPr lang="en-US" dirty="0" smtClean="0"/>
              <a:t>1990 – German reunification recognized by European nations</a:t>
            </a:r>
          </a:p>
          <a:p>
            <a:r>
              <a:rPr lang="en-US" dirty="0" smtClean="0"/>
              <a:t>Reunification raises questions &amp; problems</a:t>
            </a:r>
          </a:p>
          <a:p>
            <a:pPr lvl="1"/>
            <a:r>
              <a:rPr lang="en-US" dirty="0" smtClean="0"/>
              <a:t>East Germany becomes part of West Germany – democratic, capitalist</a:t>
            </a:r>
          </a:p>
          <a:p>
            <a:pPr lvl="1"/>
            <a:r>
              <a:rPr lang="en-US" dirty="0" smtClean="0"/>
              <a:t>How to reconcile East German economy, infrastructure, political structure with that of West Germany?</a:t>
            </a:r>
            <a:endParaRPr lang="en-US" dirty="0"/>
          </a:p>
        </p:txBody>
      </p:sp>
    </p:spTree>
    <p:extLst>
      <p:ext uri="{BB962C8B-B14F-4D97-AF65-F5344CB8AC3E}">
        <p14:creationId xmlns:p14="http://schemas.microsoft.com/office/powerpoint/2010/main" val="27448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What role did the Italian city-states play in promoting the Renaissance?</a:t>
            </a:r>
            <a:endParaRPr lang="en-US" dirty="0"/>
          </a:p>
        </p:txBody>
      </p:sp>
      <p:sp>
        <p:nvSpPr>
          <p:cNvPr id="3" name="Content Placeholder 2"/>
          <p:cNvSpPr>
            <a:spLocks noGrp="1"/>
          </p:cNvSpPr>
          <p:nvPr>
            <p:ph idx="1"/>
          </p:nvPr>
        </p:nvSpPr>
        <p:spPr/>
        <p:txBody>
          <a:bodyPr/>
          <a:lstStyle/>
          <a:p>
            <a:r>
              <a:rPr lang="en-US" dirty="0" smtClean="0"/>
              <a:t>Center of Europe’s economic, political and cultural life</a:t>
            </a:r>
          </a:p>
          <a:p>
            <a:r>
              <a:rPr lang="en-US" dirty="0" smtClean="0"/>
              <a:t>Merchant families  = “new” wealth</a:t>
            </a:r>
          </a:p>
          <a:p>
            <a:r>
              <a:rPr lang="en-US" dirty="0" smtClean="0"/>
              <a:t>Internal tensions &amp; external rivalries between city states = creative energy and competition</a:t>
            </a:r>
          </a:p>
          <a:p>
            <a:r>
              <a:rPr lang="en-US" dirty="0" smtClean="0"/>
              <a:t>Geography – location on Mediterranean = trade, wealth, cultural diffusion</a:t>
            </a:r>
          </a:p>
        </p:txBody>
      </p:sp>
    </p:spTree>
    <p:extLst>
      <p:ext uri="{BB962C8B-B14F-4D97-AF65-F5344CB8AC3E}">
        <p14:creationId xmlns:p14="http://schemas.microsoft.com/office/powerpoint/2010/main" val="15083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19. </a:t>
            </a:r>
            <a:r>
              <a:rPr lang="en-US" sz="3200" dirty="0"/>
              <a:t>What were the causes and effects of the English Reformation?</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Political rather than religious</a:t>
            </a:r>
          </a:p>
          <a:p>
            <a:r>
              <a:rPr lang="en-US" dirty="0" smtClean="0"/>
              <a:t>Henry VIII wanted to end marriage with Catherine of Aragon, pope does not grant </a:t>
            </a:r>
          </a:p>
          <a:p>
            <a:r>
              <a:rPr lang="en-US" dirty="0" smtClean="0"/>
              <a:t>Creates Reformation Parliament which ultimately gave Henry religious authority</a:t>
            </a:r>
          </a:p>
          <a:p>
            <a:pPr lvl="1"/>
            <a:r>
              <a:rPr lang="en-US" dirty="0" smtClean="0"/>
              <a:t>Act in Restraint of Appeals – spiritual matters are King’s jurisdiction</a:t>
            </a:r>
          </a:p>
          <a:p>
            <a:pPr lvl="1"/>
            <a:r>
              <a:rPr lang="en-US" dirty="0" smtClean="0"/>
              <a:t>Act of Supremacy – acknowledged the Church of England, King is supreme head</a:t>
            </a:r>
          </a:p>
          <a:p>
            <a:r>
              <a:rPr lang="en-US" dirty="0" smtClean="0"/>
              <a:t>Creates issues with later rulers who struggle with Catholicism vs. Protestantism </a:t>
            </a:r>
            <a:endParaRPr lang="en-US" dirty="0"/>
          </a:p>
        </p:txBody>
      </p:sp>
    </p:spTree>
    <p:extLst>
      <p:ext uri="{BB962C8B-B14F-4D97-AF65-F5344CB8AC3E}">
        <p14:creationId xmlns:p14="http://schemas.microsoft.com/office/powerpoint/2010/main" val="32812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199. </a:t>
            </a:r>
            <a:r>
              <a:rPr lang="en-US" sz="3200" dirty="0"/>
              <a:t>What changes did Khrushchev make to the Soviet Union?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Stalin dies 1953, Khrushchev takes control</a:t>
            </a:r>
          </a:p>
          <a:p>
            <a:pPr lvl="1"/>
            <a:r>
              <a:rPr lang="en-US" dirty="0" smtClean="0"/>
              <a:t>Significant reversal from previous regime</a:t>
            </a:r>
          </a:p>
          <a:p>
            <a:r>
              <a:rPr lang="en-US" dirty="0" smtClean="0"/>
              <a:t>Secret Speech of 1956 – Khrushchev denounces Stalin &amp; says that he will pursue a policy of “destalinization” – removing all traces of Stalin’s brutal regime</a:t>
            </a:r>
          </a:p>
          <a:p>
            <a:r>
              <a:rPr lang="en-US" dirty="0" smtClean="0"/>
              <a:t>Khrushchev visits U.S. in 1959</a:t>
            </a:r>
          </a:p>
          <a:p>
            <a:r>
              <a:rPr lang="en-US" dirty="0" smtClean="0"/>
              <a:t>1960 – Soviet Union shoots down U-2 spy plane of U.S. – leads to heightened Cold War Tensions</a:t>
            </a:r>
          </a:p>
          <a:p>
            <a:r>
              <a:rPr lang="en-US" dirty="0" smtClean="0"/>
              <a:t>1962 – Khrushchev places missiles in Cuba – sparks Cuban Missile Crisis</a:t>
            </a:r>
          </a:p>
          <a:p>
            <a:pPr lvl="1"/>
            <a:r>
              <a:rPr lang="en-US" dirty="0" smtClean="0"/>
              <a:t>Negotiations between Kennedy &amp; Khrushchev allow both nations to avoid nuclear war</a:t>
            </a:r>
          </a:p>
          <a:p>
            <a:r>
              <a:rPr lang="en-US" dirty="0" smtClean="0"/>
              <a:t>Domestically – Khrushchev makes some reforms from the Stalinist regime but keeps communism as the dominant ideology </a:t>
            </a:r>
          </a:p>
          <a:p>
            <a:endParaRPr lang="en-US" dirty="0"/>
          </a:p>
        </p:txBody>
      </p:sp>
    </p:spTree>
    <p:extLst>
      <p:ext uri="{BB962C8B-B14F-4D97-AF65-F5344CB8AC3E}">
        <p14:creationId xmlns:p14="http://schemas.microsoft.com/office/powerpoint/2010/main" val="1162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200. </a:t>
            </a:r>
            <a:r>
              <a:rPr lang="en-US" sz="3200" dirty="0"/>
              <a:t>What changes did Brezhnev make to the Soviet Union?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Khrushchev forced to retire, 1964 because of the relative liberalization of his regime</a:t>
            </a:r>
          </a:p>
          <a:p>
            <a:pPr lvl="1"/>
            <a:r>
              <a:rPr lang="en-US" dirty="0" smtClean="0"/>
              <a:t>Brezhnev named successor – does not reinstitute Stalinist policies but does strengthen bureaucracy &amp; KGB, also encourages further clamp down on satellite nations </a:t>
            </a:r>
          </a:p>
          <a:p>
            <a:r>
              <a:rPr lang="en-US" dirty="0" smtClean="0"/>
              <a:t>Czechoslovakia, 1968 – reform movement emerges known as “Prague Spring”</a:t>
            </a:r>
          </a:p>
          <a:p>
            <a:pPr lvl="1"/>
            <a:r>
              <a:rPr lang="en-US" dirty="0" smtClean="0"/>
              <a:t>Brezhnev views this as a threat to Warsaw Pact – declares Brezhnev Doctrine</a:t>
            </a:r>
          </a:p>
          <a:p>
            <a:pPr lvl="2"/>
            <a:r>
              <a:rPr lang="en-US" dirty="0" smtClean="0"/>
              <a:t>Soviet Union has right to intervene in any communist nation as it sees fit</a:t>
            </a:r>
          </a:p>
          <a:p>
            <a:pPr lvl="1"/>
            <a:r>
              <a:rPr lang="en-US" dirty="0" smtClean="0"/>
              <a:t>Reform movement crushed &amp; leader of Czechoslovakia replaced with someone Brezhnev liked	</a:t>
            </a:r>
            <a:endParaRPr lang="en-US" dirty="0"/>
          </a:p>
        </p:txBody>
      </p:sp>
    </p:spTree>
    <p:extLst>
      <p:ext uri="{BB962C8B-B14F-4D97-AF65-F5344CB8AC3E}">
        <p14:creationId xmlns:p14="http://schemas.microsoft.com/office/powerpoint/2010/main" val="117897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201. </a:t>
            </a:r>
            <a:r>
              <a:rPr lang="en-US" sz="3200" dirty="0"/>
              <a:t>What were the effects of Gorbachev’s </a:t>
            </a:r>
            <a:r>
              <a:rPr lang="en-US" sz="3200" i="1" dirty="0"/>
              <a:t>glasnost</a:t>
            </a:r>
            <a:r>
              <a:rPr lang="en-US" sz="3200" dirty="0"/>
              <a:t> and </a:t>
            </a:r>
            <a:r>
              <a:rPr lang="en-US" sz="3200" i="1" dirty="0"/>
              <a:t>perestroika</a:t>
            </a:r>
            <a:r>
              <a:rPr lang="en-US" sz="3200" dirty="0"/>
              <a:t>?  </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Brezhnev dies 1981 – Gorbachev succeeds him</a:t>
            </a:r>
          </a:p>
          <a:p>
            <a:pPr lvl="1"/>
            <a:r>
              <a:rPr lang="en-US" dirty="0" smtClean="0"/>
              <a:t>Opposed Brezhnev doctrine </a:t>
            </a:r>
          </a:p>
          <a:p>
            <a:r>
              <a:rPr lang="en-US" dirty="0" smtClean="0"/>
              <a:t>Satellite states underwent reforms in 1980s, Gorbachev does nothing to stop them</a:t>
            </a:r>
          </a:p>
          <a:p>
            <a:r>
              <a:rPr lang="en-US" dirty="0" smtClean="0"/>
              <a:t>Problems in the Soviet Union revealed to the public with events like the failed invasion of Afghanistan, Chernobyl disaster</a:t>
            </a:r>
          </a:p>
          <a:p>
            <a:pPr lvl="1"/>
            <a:r>
              <a:rPr lang="en-US" dirty="0" smtClean="0"/>
              <a:t>Gorbachev acknowledges need for change to Soviet system but wants to limit the extent of the change (never intended for his reforms to bring about an end to the Soviet Union or communism)</a:t>
            </a:r>
          </a:p>
          <a:p>
            <a:r>
              <a:rPr lang="en-US" dirty="0" smtClean="0"/>
              <a:t>Glasnost – openness – allowed for public debate about government without reciprocity from the state</a:t>
            </a:r>
          </a:p>
          <a:p>
            <a:r>
              <a:rPr lang="en-US" dirty="0" smtClean="0"/>
              <a:t>Perestroika – economic reforms much like the NEP of Lenin – allowed for small scale capitalism &amp; private enterprise</a:t>
            </a:r>
            <a:endParaRPr lang="en-US" dirty="0"/>
          </a:p>
          <a:p>
            <a:r>
              <a:rPr lang="en-US" dirty="0" smtClean="0"/>
              <a:t>Glasnost &amp; Perestroika coupled with reforms in the satellite nations in the 1980s led the people of the Soviet Union to want more change &amp; eventually led to the collapse of communism &amp; the Soviet Union</a:t>
            </a:r>
          </a:p>
        </p:txBody>
      </p:sp>
    </p:spTree>
    <p:extLst>
      <p:ext uri="{BB962C8B-B14F-4D97-AF65-F5344CB8AC3E}">
        <p14:creationId xmlns:p14="http://schemas.microsoft.com/office/powerpoint/2010/main" val="4039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202. </a:t>
            </a:r>
            <a:r>
              <a:rPr lang="en-US" sz="3200" dirty="0"/>
              <a:t>Why did the Soviet Union fall and how did Yeltsin and Putin rule Russia after the collapse?</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Growing call for further reforms thanks to Glasnost &amp; Perestroika </a:t>
            </a:r>
          </a:p>
          <a:p>
            <a:r>
              <a:rPr lang="en-US" dirty="0" smtClean="0"/>
              <a:t>Nationalist movements spring up – Lithuania declares independence</a:t>
            </a:r>
          </a:p>
          <a:p>
            <a:r>
              <a:rPr lang="en-US" dirty="0" smtClean="0"/>
              <a:t>1990 – Gorbachev plays damage control &amp; puts hard-liners in the Kremlin to stop further reform</a:t>
            </a:r>
          </a:p>
          <a:p>
            <a:r>
              <a:rPr lang="en-US" dirty="0" smtClean="0"/>
              <a:t>Rivalry between Gorbachev &amp; Yeltsin (chairman of Russian Parliament)</a:t>
            </a:r>
          </a:p>
          <a:p>
            <a:pPr lvl="1"/>
            <a:r>
              <a:rPr lang="en-US" dirty="0" smtClean="0"/>
              <a:t>1991 – </a:t>
            </a:r>
            <a:r>
              <a:rPr lang="en-US" dirty="0" err="1" smtClean="0"/>
              <a:t>hard-line</a:t>
            </a:r>
            <a:r>
              <a:rPr lang="en-US" dirty="0" smtClean="0"/>
              <a:t> communist attempt to stage a coup because they felt that Gorbachev was too liberal</a:t>
            </a:r>
          </a:p>
          <a:p>
            <a:pPr lvl="1"/>
            <a:r>
              <a:rPr lang="en-US" dirty="0" smtClean="0"/>
              <a:t>Yeltsin defies plotters of the coup (stands on a tank outside Parliament) – coup fails &amp; Gorbachev turns the keys over to people who elect Yeltsin </a:t>
            </a:r>
          </a:p>
          <a:p>
            <a:r>
              <a:rPr lang="en-US" dirty="0" smtClean="0"/>
              <a:t>The Russian Republic</a:t>
            </a:r>
          </a:p>
          <a:p>
            <a:pPr lvl="1"/>
            <a:r>
              <a:rPr lang="en-US" dirty="0" smtClean="0"/>
              <a:t>Yeltsin </a:t>
            </a:r>
          </a:p>
          <a:p>
            <a:pPr lvl="2"/>
            <a:r>
              <a:rPr lang="en-US" dirty="0" smtClean="0"/>
              <a:t>“Shock therapy” – rapidly move the economy from state controlled communism to full blown capitalism – led to massive poverty &amp; huge gap between wealthy &amp; poor</a:t>
            </a:r>
          </a:p>
          <a:p>
            <a:pPr lvl="2"/>
            <a:r>
              <a:rPr lang="en-US" dirty="0" smtClean="0"/>
              <a:t>Political problems force Yeltsin to shell parliament &amp; dissolve it – created new constitution that gave the president more power</a:t>
            </a:r>
          </a:p>
          <a:p>
            <a:pPr lvl="1"/>
            <a:r>
              <a:rPr lang="en-US" dirty="0" smtClean="0"/>
              <a:t>Putin</a:t>
            </a:r>
          </a:p>
          <a:p>
            <a:pPr lvl="2"/>
            <a:r>
              <a:rPr lang="en-US" dirty="0" smtClean="0"/>
              <a:t>Prime minister under Yeltsin – Yeltsin resigns, Putin wins presidency</a:t>
            </a:r>
          </a:p>
          <a:p>
            <a:pPr lvl="2"/>
            <a:r>
              <a:rPr lang="en-US" dirty="0" smtClean="0"/>
              <a:t>Democracy under fire – Putin ends popular elections in Russian provinces</a:t>
            </a:r>
          </a:p>
          <a:p>
            <a:pPr lvl="2"/>
            <a:r>
              <a:rPr lang="en-US" dirty="0" smtClean="0"/>
              <a:t>Forced to deal with Chechnya &amp; terrorism </a:t>
            </a:r>
            <a:endParaRPr lang="en-US" dirty="0"/>
          </a:p>
        </p:txBody>
      </p:sp>
    </p:spTree>
    <p:extLst>
      <p:ext uri="{BB962C8B-B14F-4D97-AF65-F5344CB8AC3E}">
        <p14:creationId xmlns:p14="http://schemas.microsoft.com/office/powerpoint/2010/main" val="39589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203. </a:t>
            </a:r>
            <a:r>
              <a:rPr lang="en-US" sz="3200" dirty="0"/>
              <a:t>What were the causes and effects of the creation of Israel?</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1947 – Great Britain announces they are withdrawing from Palestine – UN to determine its fate</a:t>
            </a:r>
          </a:p>
          <a:p>
            <a:r>
              <a:rPr lang="en-US" dirty="0" smtClean="0"/>
              <a:t>Demands for a Jewish homeland grow stronger after Holocaust</a:t>
            </a:r>
          </a:p>
          <a:p>
            <a:pPr lvl="1"/>
            <a:r>
              <a:rPr lang="en-US" dirty="0" smtClean="0"/>
              <a:t>Original movement started in 19</a:t>
            </a:r>
            <a:r>
              <a:rPr lang="en-US" baseline="30000" dirty="0" smtClean="0"/>
              <a:t>th</a:t>
            </a:r>
            <a:r>
              <a:rPr lang="en-US" dirty="0" smtClean="0"/>
              <a:t> century by Theodore Herzl – Zionism</a:t>
            </a:r>
          </a:p>
          <a:p>
            <a:r>
              <a:rPr lang="en-US" dirty="0" smtClean="0"/>
              <a:t>1948 – UN announces that it will partition Palestine &amp; Israel is born</a:t>
            </a:r>
          </a:p>
          <a:p>
            <a:pPr lvl="1"/>
            <a:r>
              <a:rPr lang="en-US" dirty="0" smtClean="0"/>
              <a:t>Israel is immediately attacked by surrounding Arab nations but is able to fight back &amp; gain some land</a:t>
            </a:r>
          </a:p>
          <a:p>
            <a:r>
              <a:rPr lang="en-US" dirty="0" smtClean="0"/>
              <a:t>Constant conflict in Middle East because of it</a:t>
            </a:r>
            <a:endParaRPr lang="en-US" dirty="0"/>
          </a:p>
        </p:txBody>
      </p:sp>
    </p:spTree>
    <p:extLst>
      <p:ext uri="{BB962C8B-B14F-4D97-AF65-F5344CB8AC3E}">
        <p14:creationId xmlns:p14="http://schemas.microsoft.com/office/powerpoint/2010/main" val="33043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204. </a:t>
            </a:r>
            <a:r>
              <a:rPr lang="en-US" sz="3200" dirty="0"/>
              <a:t>What caused the British to withdraw from Africa?</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1956 – Abdul Nasser (president of Egypt) announces that he is going to nationalize Suez Canal – British owned</a:t>
            </a:r>
          </a:p>
          <a:p>
            <a:pPr lvl="1"/>
            <a:r>
              <a:rPr lang="en-US" dirty="0" smtClean="0"/>
              <a:t>Britain, France &amp; Israel plan surprise attack on Egypt</a:t>
            </a:r>
          </a:p>
          <a:p>
            <a:pPr lvl="1"/>
            <a:r>
              <a:rPr lang="en-US" dirty="0" smtClean="0"/>
              <a:t>Huge outcry from U.S. &amp; Soviet Union &amp; Britain, France &amp; Israel withdraw</a:t>
            </a:r>
          </a:p>
          <a:p>
            <a:pPr lvl="1"/>
            <a:r>
              <a:rPr lang="en-US" dirty="0" smtClean="0"/>
              <a:t>Suez Canal goes to Egypt</a:t>
            </a:r>
          </a:p>
          <a:p>
            <a:r>
              <a:rPr lang="en-US" dirty="0" smtClean="0"/>
              <a:t>1957 – Ghana declares independence from Great Britain, other colonies follow suit</a:t>
            </a:r>
          </a:p>
          <a:p>
            <a:r>
              <a:rPr lang="en-US" dirty="0" smtClean="0"/>
              <a:t>Decolonization happens because European nations cannot afford to maintain colonies – devastation from WWII</a:t>
            </a:r>
            <a:endParaRPr lang="en-US" dirty="0"/>
          </a:p>
        </p:txBody>
      </p:sp>
    </p:spTree>
    <p:extLst>
      <p:ext uri="{BB962C8B-B14F-4D97-AF65-F5344CB8AC3E}">
        <p14:creationId xmlns:p14="http://schemas.microsoft.com/office/powerpoint/2010/main" val="20516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205. </a:t>
            </a:r>
            <a:r>
              <a:rPr lang="en-US" sz="3200" dirty="0"/>
              <a:t>What caused the British to withdraw from India?</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err="1" smtClean="0"/>
              <a:t>Sepoy</a:t>
            </a:r>
            <a:r>
              <a:rPr lang="en-US" dirty="0" smtClean="0"/>
              <a:t> Mutiny, 1857 – beginning of Congress Party in India</a:t>
            </a:r>
          </a:p>
          <a:p>
            <a:pPr lvl="1"/>
            <a:r>
              <a:rPr lang="en-US" dirty="0" smtClean="0"/>
              <a:t>Worked to gain independence from Britain for almost 100 years</a:t>
            </a:r>
          </a:p>
          <a:p>
            <a:pPr lvl="1"/>
            <a:r>
              <a:rPr lang="en-US" dirty="0" smtClean="0"/>
              <a:t>Supported WWI &amp; WWII by sending troops to help out Great Britain – thought it would be a good faith offer to Britain</a:t>
            </a:r>
          </a:p>
          <a:p>
            <a:r>
              <a:rPr lang="en-US" dirty="0" smtClean="0"/>
              <a:t>Mohandas Gandhi – used civil disobedience &amp; nonviolence to “attack” British control over India</a:t>
            </a:r>
          </a:p>
          <a:p>
            <a:pPr lvl="1"/>
            <a:r>
              <a:rPr lang="en-US" dirty="0" smtClean="0"/>
              <a:t>Salt March</a:t>
            </a:r>
          </a:p>
          <a:p>
            <a:pPr lvl="1"/>
            <a:r>
              <a:rPr lang="en-US" dirty="0" smtClean="0"/>
              <a:t>Encouraged Indians to make their own cloth</a:t>
            </a:r>
          </a:p>
          <a:p>
            <a:r>
              <a:rPr lang="en-US" dirty="0" smtClean="0"/>
              <a:t>1947 – India gains independence &amp; is partitioned into India &amp; Pakistan (based on religious differences) </a:t>
            </a:r>
          </a:p>
          <a:p>
            <a:pPr lvl="1"/>
            <a:r>
              <a:rPr lang="en-US" dirty="0" smtClean="0"/>
              <a:t>British decision to partition partly based on request from Muslim League</a:t>
            </a:r>
            <a:endParaRPr lang="en-US" dirty="0"/>
          </a:p>
        </p:txBody>
      </p:sp>
    </p:spTree>
    <p:extLst>
      <p:ext uri="{BB962C8B-B14F-4D97-AF65-F5344CB8AC3E}">
        <p14:creationId xmlns:p14="http://schemas.microsoft.com/office/powerpoint/2010/main" val="14358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206. </a:t>
            </a:r>
            <a:r>
              <a:rPr lang="en-US" sz="3200" dirty="0"/>
              <a:t>What were the causes and effects of the Algerian independence movement?</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Maintaining colonies is desirable to France in order to restore national honor after WWII</a:t>
            </a:r>
          </a:p>
          <a:p>
            <a:r>
              <a:rPr lang="en-US" dirty="0" smtClean="0"/>
              <a:t>Algeria = France’s most important colony</a:t>
            </a:r>
          </a:p>
          <a:p>
            <a:pPr lvl="1"/>
            <a:r>
              <a:rPr lang="en-US" dirty="0" smtClean="0"/>
              <a:t>French controlled since 1830</a:t>
            </a:r>
          </a:p>
          <a:p>
            <a:pPr lvl="1"/>
            <a:r>
              <a:rPr lang="en-US" dirty="0" smtClean="0"/>
              <a:t>1 million French people lived in colony</a:t>
            </a:r>
          </a:p>
          <a:p>
            <a:r>
              <a:rPr lang="en-US" dirty="0" smtClean="0"/>
              <a:t>1958 – near civil war breaks out because Fourth Republic doesn’t want to grant independence</a:t>
            </a:r>
          </a:p>
          <a:p>
            <a:r>
              <a:rPr lang="en-US" dirty="0" smtClean="0"/>
              <a:t>1962 – Charles de Gaulle (leader of the new Fifth Republic) grants independence</a:t>
            </a:r>
          </a:p>
          <a:p>
            <a:pPr lvl="1"/>
            <a:r>
              <a:rPr lang="en-US" dirty="0" smtClean="0"/>
              <a:t>Mass migration of French people from Algeria to France</a:t>
            </a:r>
            <a:endParaRPr lang="en-US" dirty="0"/>
          </a:p>
        </p:txBody>
      </p:sp>
    </p:spTree>
    <p:extLst>
      <p:ext uri="{BB962C8B-B14F-4D97-AF65-F5344CB8AC3E}">
        <p14:creationId xmlns:p14="http://schemas.microsoft.com/office/powerpoint/2010/main" val="37459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207. </a:t>
            </a:r>
            <a:r>
              <a:rPr lang="en-US" sz="3200" dirty="0"/>
              <a:t>What was the anti-colonial struggle in Vietnam like and why did it turn into a Cold War conflict?</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Vietnam = French colony since 18</a:t>
            </a:r>
            <a:r>
              <a:rPr lang="en-US" baseline="30000" dirty="0" smtClean="0"/>
              <a:t>th</a:t>
            </a:r>
            <a:r>
              <a:rPr lang="en-US" dirty="0" smtClean="0"/>
              <a:t> century</a:t>
            </a:r>
          </a:p>
          <a:p>
            <a:r>
              <a:rPr lang="en-US" dirty="0" smtClean="0"/>
              <a:t>Japan took it over during WWII – lost war &amp; colony goes back to France</a:t>
            </a:r>
          </a:p>
          <a:p>
            <a:pPr lvl="1"/>
            <a:r>
              <a:rPr lang="en-US" dirty="0" smtClean="0"/>
              <a:t>Nationalist movement against Japan – Ho Chi Minh (communist)</a:t>
            </a:r>
          </a:p>
          <a:p>
            <a:pPr lvl="1"/>
            <a:r>
              <a:rPr lang="en-US" dirty="0" smtClean="0"/>
              <a:t>Ho Chi Minh continues nationalist struggle against France who doesn’t want to let colony go</a:t>
            </a:r>
          </a:p>
          <a:p>
            <a:r>
              <a:rPr lang="en-US" dirty="0" smtClean="0"/>
              <a:t>U.S. involvement because of containment policy </a:t>
            </a:r>
            <a:endParaRPr lang="en-US" dirty="0"/>
          </a:p>
        </p:txBody>
      </p:sp>
    </p:spTree>
    <p:extLst>
      <p:ext uri="{BB962C8B-B14F-4D97-AF65-F5344CB8AC3E}">
        <p14:creationId xmlns:p14="http://schemas.microsoft.com/office/powerpoint/2010/main" val="22332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208. </a:t>
            </a:r>
            <a:r>
              <a:rPr lang="en-US" sz="3200" dirty="0"/>
              <a:t>What economic and social reforms were made in Great Britain post-WWII?</a:t>
            </a:r>
            <a:br>
              <a:rPr lang="en-US" sz="3200" dirty="0"/>
            </a:br>
            <a:endParaRPr lang="en-US" sz="3200" dirty="0"/>
          </a:p>
        </p:txBody>
      </p:sp>
      <p:sp>
        <p:nvSpPr>
          <p:cNvPr id="3" name="Content Placeholder 2"/>
          <p:cNvSpPr>
            <a:spLocks noGrp="1"/>
          </p:cNvSpPr>
          <p:nvPr>
            <p:ph idx="1"/>
          </p:nvPr>
        </p:nvSpPr>
        <p:spPr/>
        <p:txBody>
          <a:bodyPr/>
          <a:lstStyle/>
          <a:p>
            <a:r>
              <a:rPr lang="en-US" dirty="0" smtClean="0"/>
              <a:t>Winston Churchill &amp; Conservative Party replaced by Clement Attlee &amp; </a:t>
            </a:r>
            <a:r>
              <a:rPr lang="en-US" dirty="0" err="1" smtClean="0"/>
              <a:t>Labour</a:t>
            </a:r>
            <a:r>
              <a:rPr lang="en-US" dirty="0" smtClean="0"/>
              <a:t> Party</a:t>
            </a:r>
          </a:p>
          <a:p>
            <a:r>
              <a:rPr lang="en-US" dirty="0" err="1" smtClean="0"/>
              <a:t>Labour</a:t>
            </a:r>
            <a:r>
              <a:rPr lang="en-US" dirty="0" smtClean="0"/>
              <a:t> Party begins to implement social reforms &amp; eventually creates a welfare state</a:t>
            </a:r>
          </a:p>
          <a:p>
            <a:pPr lvl="1"/>
            <a:r>
              <a:rPr lang="en-US" dirty="0" smtClean="0"/>
              <a:t>National Health Service (NHS) introduced 1945</a:t>
            </a:r>
          </a:p>
          <a:p>
            <a:r>
              <a:rPr lang="en-US" dirty="0" smtClean="0"/>
              <a:t>Welfare state supported by liberals &amp; conservatives</a:t>
            </a:r>
            <a:endParaRPr lang="en-US" dirty="0"/>
          </a:p>
        </p:txBody>
      </p:sp>
    </p:spTree>
    <p:extLst>
      <p:ext uri="{BB962C8B-B14F-4D97-AF65-F5344CB8AC3E}">
        <p14:creationId xmlns:p14="http://schemas.microsoft.com/office/powerpoint/2010/main" val="35109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20. </a:t>
            </a:r>
            <a:r>
              <a:rPr lang="en-US" sz="3200" dirty="0"/>
              <a:t>What was the outcome of the Counter (Catholic) Reformation?</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i="1" dirty="0" smtClean="0"/>
              <a:t>Index of Prohibited Books</a:t>
            </a:r>
            <a:r>
              <a:rPr lang="en-US" dirty="0" smtClean="0"/>
              <a:t> </a:t>
            </a:r>
          </a:p>
          <a:p>
            <a:r>
              <a:rPr lang="en-US" dirty="0" smtClean="0"/>
              <a:t>Reinstitution of Papal Inquisition</a:t>
            </a:r>
          </a:p>
          <a:p>
            <a:r>
              <a:rPr lang="en-US" dirty="0" smtClean="0"/>
              <a:t>Council of Trent – centerpiece of Catholic Reformation</a:t>
            </a:r>
          </a:p>
          <a:p>
            <a:pPr lvl="1"/>
            <a:r>
              <a:rPr lang="en-US" dirty="0" smtClean="0"/>
              <a:t>Dominated by papacy</a:t>
            </a:r>
          </a:p>
          <a:p>
            <a:pPr lvl="1"/>
            <a:r>
              <a:rPr lang="en-US" dirty="0" smtClean="0"/>
              <a:t>Limit on indulgences</a:t>
            </a:r>
          </a:p>
          <a:p>
            <a:pPr lvl="1"/>
            <a:r>
              <a:rPr lang="en-US" dirty="0" smtClean="0"/>
              <a:t>Seminary education for clergy</a:t>
            </a:r>
          </a:p>
          <a:p>
            <a:pPr lvl="1"/>
            <a:r>
              <a:rPr lang="en-US" dirty="0" smtClean="0"/>
              <a:t>Endorsement of sacraments </a:t>
            </a:r>
          </a:p>
          <a:p>
            <a:pPr lvl="1"/>
            <a:r>
              <a:rPr lang="en-US" dirty="0" smtClean="0"/>
              <a:t>Movement away from Mannerism as an artistic style </a:t>
            </a:r>
            <a:r>
              <a:rPr lang="en-US" dirty="0" smtClean="0">
                <a:sym typeface="Wingdings" pitchFamily="2" charset="2"/>
              </a:rPr>
              <a:t> creation of early Baroque???</a:t>
            </a:r>
          </a:p>
          <a:p>
            <a:r>
              <a:rPr lang="en-US" dirty="0" smtClean="0">
                <a:sym typeface="Wingdings" pitchFamily="2" charset="2"/>
              </a:rPr>
              <a:t>Society of Jesus (Jesuits) – teaching order, missionaries </a:t>
            </a:r>
            <a:endParaRPr lang="en-US" dirty="0" smtClean="0"/>
          </a:p>
        </p:txBody>
      </p:sp>
    </p:spTree>
    <p:extLst>
      <p:ext uri="{BB962C8B-B14F-4D97-AF65-F5344CB8AC3E}">
        <p14:creationId xmlns:p14="http://schemas.microsoft.com/office/powerpoint/2010/main" val="28726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209. </a:t>
            </a:r>
            <a:r>
              <a:rPr lang="en-US" sz="3200" dirty="0"/>
              <a:t>What impact did the nationalization of industry have on Great Britain?</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1945 – British government began taking control of the Bank of England, railroads, electric, iron &amp; steel industries</a:t>
            </a:r>
          </a:p>
          <a:p>
            <a:r>
              <a:rPr lang="en-US" dirty="0" smtClean="0"/>
              <a:t>Economic conditions remained grim during immediate post-war years</a:t>
            </a:r>
          </a:p>
          <a:p>
            <a:pPr lvl="1"/>
            <a:r>
              <a:rPr lang="en-US" dirty="0" smtClean="0"/>
              <a:t>Wartime spending depleted resources &amp; gold</a:t>
            </a:r>
          </a:p>
          <a:p>
            <a:pPr lvl="1"/>
            <a:r>
              <a:rPr lang="en-US" dirty="0" smtClean="0"/>
              <a:t>Cold War spending took its toll</a:t>
            </a:r>
          </a:p>
          <a:p>
            <a:pPr lvl="1"/>
            <a:r>
              <a:rPr lang="en-US" dirty="0" smtClean="0"/>
              <a:t>“Age of Austerity” – rationing of food lasted until 1954</a:t>
            </a:r>
          </a:p>
          <a:p>
            <a:r>
              <a:rPr lang="en-US" dirty="0" smtClean="0"/>
              <a:t>Conservatives come back in control in 1952 – continued to support social services </a:t>
            </a:r>
            <a:endParaRPr lang="en-US" dirty="0"/>
          </a:p>
        </p:txBody>
      </p:sp>
    </p:spTree>
    <p:extLst>
      <p:ext uri="{BB962C8B-B14F-4D97-AF65-F5344CB8AC3E}">
        <p14:creationId xmlns:p14="http://schemas.microsoft.com/office/powerpoint/2010/main" val="33276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210. </a:t>
            </a:r>
            <a:r>
              <a:rPr lang="en-US" sz="3200" dirty="0"/>
              <a:t>What were the reasons for Great Britain’s economic decline post-WWII?</a:t>
            </a:r>
            <a:br>
              <a:rPr lang="en-US" sz="3200" dirty="0"/>
            </a:br>
            <a:endParaRPr lang="en-US" sz="3200" dirty="0"/>
          </a:p>
        </p:txBody>
      </p:sp>
      <p:sp>
        <p:nvSpPr>
          <p:cNvPr id="3" name="Content Placeholder 2"/>
          <p:cNvSpPr>
            <a:spLocks noGrp="1"/>
          </p:cNvSpPr>
          <p:nvPr>
            <p:ph idx="1"/>
          </p:nvPr>
        </p:nvSpPr>
        <p:spPr/>
        <p:txBody>
          <a:bodyPr/>
          <a:lstStyle/>
          <a:p>
            <a:r>
              <a:rPr lang="en-US" dirty="0" smtClean="0"/>
              <a:t>Reliance on older factories</a:t>
            </a:r>
          </a:p>
          <a:p>
            <a:r>
              <a:rPr lang="en-US" dirty="0" smtClean="0"/>
              <a:t>Lacked central economic planning</a:t>
            </a:r>
          </a:p>
          <a:p>
            <a:r>
              <a:rPr lang="en-US" dirty="0" smtClean="0"/>
              <a:t>Aggressive unions that demanded higher pay without greater productivity </a:t>
            </a:r>
          </a:p>
          <a:p>
            <a:r>
              <a:rPr lang="en-US" dirty="0" smtClean="0"/>
              <a:t>Study of sciences in British universities becomes less &amp; humanities becomes more</a:t>
            </a:r>
            <a:endParaRPr lang="en-US" dirty="0"/>
          </a:p>
        </p:txBody>
      </p:sp>
    </p:spTree>
    <p:extLst>
      <p:ext uri="{BB962C8B-B14F-4D97-AF65-F5344CB8AC3E}">
        <p14:creationId xmlns:p14="http://schemas.microsoft.com/office/powerpoint/2010/main" val="17473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211. </a:t>
            </a:r>
            <a:r>
              <a:rPr lang="en-US" sz="3200" dirty="0"/>
              <a:t>Why has violence in Northern Ireland worsened?</a:t>
            </a:r>
            <a:br>
              <a:rPr lang="en-US" sz="3200" dirty="0"/>
            </a:br>
            <a:endParaRPr lang="en-US" sz="3200" dirty="0"/>
          </a:p>
        </p:txBody>
      </p:sp>
      <p:sp>
        <p:nvSpPr>
          <p:cNvPr id="3" name="Content Placeholder 2"/>
          <p:cNvSpPr>
            <a:spLocks noGrp="1"/>
          </p:cNvSpPr>
          <p:nvPr>
            <p:ph idx="1"/>
          </p:nvPr>
        </p:nvSpPr>
        <p:spPr>
          <a:xfrm>
            <a:off x="457200" y="1600200"/>
            <a:ext cx="4038600" cy="4525963"/>
          </a:xfrm>
        </p:spPr>
        <p:txBody>
          <a:bodyPr>
            <a:normAutofit fontScale="85000" lnSpcReduction="10000"/>
          </a:bodyPr>
          <a:lstStyle/>
          <a:p>
            <a:r>
              <a:rPr lang="en-US" dirty="0" smtClean="0"/>
              <a:t>1972 – 13 Catholics killed by British soldiers when they were marching – Bloody Sunday</a:t>
            </a:r>
          </a:p>
          <a:p>
            <a:r>
              <a:rPr lang="en-US" dirty="0" smtClean="0"/>
              <a:t>Led to renewed violence against British – Irish Republican Army (IRA) </a:t>
            </a:r>
          </a:p>
          <a:p>
            <a:r>
              <a:rPr lang="en-US" dirty="0" smtClean="0"/>
              <a:t>IRA continues to fight against British presence in Northern Ireland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418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84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212. </a:t>
            </a:r>
            <a:r>
              <a:rPr lang="en-US" sz="3200" dirty="0"/>
              <a:t>What impact did Margaret Thatcher’s policies have on Great Britain?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1979 – </a:t>
            </a:r>
            <a:r>
              <a:rPr lang="en-US" dirty="0" err="1" smtClean="0"/>
              <a:t>Labour</a:t>
            </a:r>
            <a:r>
              <a:rPr lang="en-US" dirty="0" smtClean="0"/>
              <a:t> Party unable to deal with strikes that plagued the nation </a:t>
            </a:r>
            <a:r>
              <a:rPr lang="en-US" dirty="0" smtClean="0">
                <a:sym typeface="Wingdings" pitchFamily="2" charset="2"/>
              </a:rPr>
              <a:t> conservative Margaret Thatcher elected as PM</a:t>
            </a:r>
          </a:p>
          <a:p>
            <a:pPr lvl="1"/>
            <a:r>
              <a:rPr lang="en-US" dirty="0" smtClean="0">
                <a:sym typeface="Wingdings" pitchFamily="2" charset="2"/>
              </a:rPr>
              <a:t>First female Prime Minister </a:t>
            </a:r>
          </a:p>
          <a:p>
            <a:r>
              <a:rPr lang="en-US" dirty="0" smtClean="0">
                <a:sym typeface="Wingdings" pitchFamily="2" charset="2"/>
              </a:rPr>
              <a:t>Policies</a:t>
            </a:r>
          </a:p>
          <a:p>
            <a:pPr lvl="1"/>
            <a:r>
              <a:rPr lang="en-US" dirty="0" smtClean="0">
                <a:sym typeface="Wingdings" pitchFamily="2" charset="2"/>
              </a:rPr>
              <a:t>Tough stance on unions – did not give into their demands</a:t>
            </a:r>
          </a:p>
          <a:p>
            <a:pPr lvl="1"/>
            <a:r>
              <a:rPr lang="en-US" dirty="0" smtClean="0">
                <a:sym typeface="Wingdings" pitchFamily="2" charset="2"/>
              </a:rPr>
              <a:t>Tight control over supply of money – reduced inflation</a:t>
            </a:r>
          </a:p>
          <a:p>
            <a:pPr lvl="1"/>
            <a:r>
              <a:rPr lang="en-US" dirty="0" smtClean="0">
                <a:sym typeface="Wingdings" pitchFamily="2" charset="2"/>
              </a:rPr>
              <a:t>Cuts in public spending</a:t>
            </a:r>
          </a:p>
          <a:p>
            <a:pPr lvl="1"/>
            <a:r>
              <a:rPr lang="en-US" dirty="0" smtClean="0">
                <a:sym typeface="Wingdings" pitchFamily="2" charset="2"/>
              </a:rPr>
              <a:t>Tax cuts for wealthy</a:t>
            </a:r>
          </a:p>
          <a:p>
            <a:pPr lvl="1"/>
            <a:r>
              <a:rPr lang="en-US" dirty="0" smtClean="0">
                <a:sym typeface="Wingdings" pitchFamily="2" charset="2"/>
              </a:rPr>
              <a:t>Involvement in war over Falkland Islands (vs. Argentina) – gave Thatcher support</a:t>
            </a:r>
          </a:p>
          <a:p>
            <a:pPr lvl="1"/>
            <a:r>
              <a:rPr lang="en-US" dirty="0" smtClean="0">
                <a:sym typeface="Wingdings" pitchFamily="2" charset="2"/>
              </a:rPr>
              <a:t>Lost support when she tried to introduce market principles to NHS &amp; education system</a:t>
            </a:r>
          </a:p>
          <a:p>
            <a:r>
              <a:rPr lang="en-US" dirty="0" smtClean="0">
                <a:sym typeface="Wingdings" pitchFamily="2" charset="2"/>
              </a:rPr>
              <a:t>1994 – </a:t>
            </a:r>
            <a:r>
              <a:rPr lang="en-US" dirty="0" err="1" smtClean="0">
                <a:sym typeface="Wingdings" pitchFamily="2" charset="2"/>
              </a:rPr>
              <a:t>Labour</a:t>
            </a:r>
            <a:r>
              <a:rPr lang="en-US" dirty="0" smtClean="0">
                <a:sym typeface="Wingdings" pitchFamily="2" charset="2"/>
              </a:rPr>
              <a:t> Party moves away from socialist roots &amp; becomes “New </a:t>
            </a:r>
            <a:r>
              <a:rPr lang="en-US" dirty="0" err="1" smtClean="0">
                <a:sym typeface="Wingdings" pitchFamily="2" charset="2"/>
              </a:rPr>
              <a:t>Labour</a:t>
            </a:r>
            <a:r>
              <a:rPr lang="en-US" dirty="0" smtClean="0">
                <a:sym typeface="Wingdings" pitchFamily="2" charset="2"/>
              </a:rPr>
              <a:t>” – Tony Blair elected </a:t>
            </a:r>
          </a:p>
          <a:p>
            <a:pPr lvl="1"/>
            <a:endParaRPr lang="en-US" dirty="0"/>
          </a:p>
        </p:txBody>
      </p:sp>
    </p:spTree>
    <p:extLst>
      <p:ext uri="{BB962C8B-B14F-4D97-AF65-F5344CB8AC3E}">
        <p14:creationId xmlns:p14="http://schemas.microsoft.com/office/powerpoint/2010/main" val="309540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213. </a:t>
            </a:r>
            <a:r>
              <a:rPr lang="en-US" sz="3200" dirty="0"/>
              <a:t>What were the shortcomings of the Fourth Republic in France?</a:t>
            </a:r>
            <a:br>
              <a:rPr lang="en-US" sz="3200" dirty="0"/>
            </a:br>
            <a:r>
              <a:rPr lang="en-US" sz="3200" dirty="0" smtClean="0"/>
              <a:t> </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1945 - Fourth Republic formed after the fall of the Vichy Regime in France</a:t>
            </a:r>
          </a:p>
          <a:p>
            <a:pPr lvl="1"/>
            <a:r>
              <a:rPr lang="en-US" dirty="0" smtClean="0"/>
              <a:t>De Gaulle backs away from it because it lacked the role of a strong presidency </a:t>
            </a:r>
          </a:p>
          <a:p>
            <a:pPr lvl="1"/>
            <a:r>
              <a:rPr lang="en-US" dirty="0" smtClean="0"/>
              <a:t>Gave women the right to vote</a:t>
            </a:r>
          </a:p>
          <a:p>
            <a:pPr lvl="1"/>
            <a:r>
              <a:rPr lang="en-US" dirty="0" smtClean="0"/>
              <a:t>Had to deal with series of colonial problems </a:t>
            </a:r>
          </a:p>
          <a:p>
            <a:r>
              <a:rPr lang="en-US" dirty="0" smtClean="0"/>
              <a:t>Crisis in Algeria led to fears that a military coup would take control of France </a:t>
            </a:r>
          </a:p>
          <a:p>
            <a:pPr lvl="1"/>
            <a:r>
              <a:rPr lang="en-US" dirty="0" smtClean="0"/>
              <a:t>1958 – Fifth Republic is formed &amp; de Gaulle becomes president</a:t>
            </a:r>
          </a:p>
          <a:p>
            <a:pPr lvl="2"/>
            <a:r>
              <a:rPr lang="en-US" dirty="0" smtClean="0"/>
              <a:t>Grants Algeria </a:t>
            </a:r>
            <a:r>
              <a:rPr lang="en-US" dirty="0" err="1" smtClean="0"/>
              <a:t>indepdendence</a:t>
            </a:r>
            <a:endParaRPr lang="en-US" dirty="0"/>
          </a:p>
        </p:txBody>
      </p:sp>
    </p:spTree>
    <p:extLst>
      <p:ext uri="{BB962C8B-B14F-4D97-AF65-F5344CB8AC3E}">
        <p14:creationId xmlns:p14="http://schemas.microsoft.com/office/powerpoint/2010/main" val="32111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214. </a:t>
            </a:r>
            <a:r>
              <a:rPr lang="en-US" sz="3200" dirty="0"/>
              <a:t>What were the policies of the Fifth Republic in France?</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Fifth Republic formed in light of Algerian independence movement </a:t>
            </a:r>
            <a:endParaRPr lang="en-US" dirty="0"/>
          </a:p>
          <a:p>
            <a:r>
              <a:rPr lang="en-US" dirty="0" smtClean="0"/>
              <a:t>Policies</a:t>
            </a:r>
          </a:p>
          <a:p>
            <a:pPr lvl="1"/>
            <a:r>
              <a:rPr lang="en-US" dirty="0" smtClean="0"/>
              <a:t>Grants Algerian independence </a:t>
            </a:r>
          </a:p>
          <a:p>
            <a:pPr lvl="1"/>
            <a:r>
              <a:rPr lang="en-US" dirty="0" smtClean="0"/>
              <a:t>Partition of Vietnam (N&amp;S)</a:t>
            </a:r>
          </a:p>
          <a:p>
            <a:pPr lvl="1"/>
            <a:r>
              <a:rPr lang="en-US" dirty="0" smtClean="0"/>
              <a:t>Vetoed Britain’s attempt to enter into the Common Market, 1962</a:t>
            </a:r>
          </a:p>
          <a:p>
            <a:pPr lvl="1"/>
            <a:r>
              <a:rPr lang="en-US" dirty="0" smtClean="0"/>
              <a:t>Refused to sign Limited Test Ban Treaty – wanted to ensure its own defense</a:t>
            </a:r>
          </a:p>
          <a:p>
            <a:pPr lvl="1"/>
            <a:r>
              <a:rPr lang="en-US" dirty="0" smtClean="0"/>
              <a:t>Recognized communist government in China </a:t>
            </a:r>
          </a:p>
        </p:txBody>
      </p:sp>
    </p:spTree>
    <p:extLst>
      <p:ext uri="{BB962C8B-B14F-4D97-AF65-F5344CB8AC3E}">
        <p14:creationId xmlns:p14="http://schemas.microsoft.com/office/powerpoint/2010/main" val="32111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215. </a:t>
            </a:r>
            <a:r>
              <a:rPr lang="en-US" sz="3200" dirty="0"/>
              <a:t>What economic problems faced France post-WWII?</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Postwar France completely devastated</a:t>
            </a:r>
          </a:p>
          <a:p>
            <a:r>
              <a:rPr lang="en-US" dirty="0" smtClean="0"/>
              <a:t>Coalition government included the French Communist Party – later pushed out in 1947 because of U.S. pressure</a:t>
            </a:r>
          </a:p>
          <a:p>
            <a:r>
              <a:rPr lang="en-US" dirty="0" smtClean="0"/>
              <a:t>Jean Monnet</a:t>
            </a:r>
            <a:r>
              <a:rPr lang="en-US" dirty="0"/>
              <a:t> </a:t>
            </a:r>
            <a:r>
              <a:rPr lang="en-US" dirty="0" smtClean="0"/>
              <a:t>– economic change</a:t>
            </a:r>
          </a:p>
          <a:p>
            <a:pPr lvl="1"/>
            <a:r>
              <a:rPr lang="en-US" dirty="0" smtClean="0"/>
              <a:t>Monnet Plan – established CGP – allowed non-political people to run the economy </a:t>
            </a:r>
          </a:p>
          <a:p>
            <a:pPr lvl="1"/>
            <a:r>
              <a:rPr lang="en-US" dirty="0" smtClean="0"/>
              <a:t>French economy does very well but at the cost of French culture – “Americanization” feared</a:t>
            </a:r>
            <a:endParaRPr lang="en-US" dirty="0"/>
          </a:p>
          <a:p>
            <a:r>
              <a:rPr lang="en-US" dirty="0" smtClean="0"/>
              <a:t>1968 – Student Revolts</a:t>
            </a:r>
          </a:p>
          <a:p>
            <a:pPr lvl="1"/>
            <a:r>
              <a:rPr lang="en-US" dirty="0" smtClean="0"/>
              <a:t>Students angry at the sterile course of French life</a:t>
            </a:r>
          </a:p>
          <a:p>
            <a:pPr lvl="1"/>
            <a:r>
              <a:rPr lang="en-US" dirty="0" smtClean="0"/>
              <a:t>Too many students in higher education – crowded classrooms &amp; poor learning</a:t>
            </a:r>
          </a:p>
          <a:p>
            <a:pPr lvl="1"/>
            <a:r>
              <a:rPr lang="en-US" dirty="0" smtClean="0"/>
              <a:t>Serious revolts in Paris</a:t>
            </a:r>
          </a:p>
          <a:p>
            <a:pPr lvl="1"/>
            <a:r>
              <a:rPr lang="en-US" dirty="0" smtClean="0"/>
              <a:t>For a time, workers joined in – later backed away from revolt because workers demands were limited compared to students’ demands to reorganize </a:t>
            </a:r>
            <a:r>
              <a:rPr lang="en-US" dirty="0" err="1" smtClean="0"/>
              <a:t>soviety</a:t>
            </a:r>
            <a:endParaRPr lang="en-US" dirty="0" smtClean="0"/>
          </a:p>
        </p:txBody>
      </p:sp>
    </p:spTree>
    <p:extLst>
      <p:ext uri="{BB962C8B-B14F-4D97-AF65-F5344CB8AC3E}">
        <p14:creationId xmlns:p14="http://schemas.microsoft.com/office/powerpoint/2010/main" val="405394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216. </a:t>
            </a:r>
            <a:r>
              <a:rPr lang="en-US" sz="3200" dirty="0"/>
              <a:t>What political and economic changes happened in Italy post-WWII?</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Fall of Mussolini’s regime 1943 – violent civil war until end of WWII</a:t>
            </a:r>
          </a:p>
          <a:p>
            <a:r>
              <a:rPr lang="en-US" dirty="0" smtClean="0"/>
              <a:t>Christian Democratic Party dominates Italian government until 1990s but Communist party still very strong</a:t>
            </a:r>
          </a:p>
          <a:p>
            <a:r>
              <a:rPr lang="en-US" dirty="0" smtClean="0"/>
              <a:t>Italian economy did very in 1950s-1960s</a:t>
            </a:r>
          </a:p>
          <a:p>
            <a:pPr lvl="1"/>
            <a:r>
              <a:rPr lang="en-US" dirty="0" smtClean="0"/>
              <a:t>Institute for Industrial Reconstruction – government control over large industry</a:t>
            </a:r>
          </a:p>
          <a:p>
            <a:r>
              <a:rPr lang="en-US" dirty="0" smtClean="0"/>
              <a:t>“Southern Question” – what to do with less industrialized, poor Southern Italy?</a:t>
            </a:r>
          </a:p>
          <a:p>
            <a:pPr lvl="1"/>
            <a:r>
              <a:rPr lang="en-US" dirty="0" smtClean="0"/>
              <a:t>Land reform – breaks up large estates</a:t>
            </a:r>
          </a:p>
          <a:p>
            <a:pPr lvl="1"/>
            <a:r>
              <a:rPr lang="en-US" dirty="0" smtClean="0"/>
              <a:t>$ pumped into region to modernize</a:t>
            </a:r>
          </a:p>
          <a:p>
            <a:pPr lvl="1"/>
            <a:r>
              <a:rPr lang="en-US" dirty="0" smtClean="0"/>
              <a:t>Economic gap between N &amp; S still exists today</a:t>
            </a:r>
          </a:p>
          <a:p>
            <a:r>
              <a:rPr lang="en-US" dirty="0" smtClean="0"/>
              <a:t>1970s – economic troubles &amp; political instability  </a:t>
            </a:r>
            <a:endParaRPr lang="en-US" dirty="0"/>
          </a:p>
        </p:txBody>
      </p:sp>
    </p:spTree>
    <p:extLst>
      <p:ext uri="{BB962C8B-B14F-4D97-AF65-F5344CB8AC3E}">
        <p14:creationId xmlns:p14="http://schemas.microsoft.com/office/powerpoint/2010/main" val="282801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217. </a:t>
            </a:r>
            <a:r>
              <a:rPr lang="en-US" sz="3200" dirty="0"/>
              <a:t>What was the OEEC and how did it lead to European integration?</a:t>
            </a:r>
            <a:br>
              <a:rPr lang="en-US" sz="3200" dirty="0"/>
            </a:br>
            <a:endParaRPr lang="en-US" sz="3200" dirty="0"/>
          </a:p>
        </p:txBody>
      </p:sp>
      <p:sp>
        <p:nvSpPr>
          <p:cNvPr id="3" name="Content Placeholder 2"/>
          <p:cNvSpPr>
            <a:spLocks noGrp="1"/>
          </p:cNvSpPr>
          <p:nvPr>
            <p:ph idx="1"/>
          </p:nvPr>
        </p:nvSpPr>
        <p:spPr/>
        <p:txBody>
          <a:bodyPr/>
          <a:lstStyle/>
          <a:p>
            <a:r>
              <a:rPr lang="en-US" dirty="0" smtClean="0"/>
              <a:t>Organization for European Economic Cooperation (OEEC) formed to distribute $ given by the U.S. in the Marshal Plan</a:t>
            </a:r>
          </a:p>
          <a:p>
            <a:pPr lvl="1"/>
            <a:r>
              <a:rPr lang="en-US" dirty="0" smtClean="0"/>
              <a:t>Initial work aimed at lowering tariffs &amp; eliminating trade barriers between nations receiving Marshal Pan $</a:t>
            </a:r>
          </a:p>
          <a:p>
            <a:endParaRPr lang="en-US" dirty="0"/>
          </a:p>
        </p:txBody>
      </p:sp>
    </p:spTree>
    <p:extLst>
      <p:ext uri="{BB962C8B-B14F-4D97-AF65-F5344CB8AC3E}">
        <p14:creationId xmlns:p14="http://schemas.microsoft.com/office/powerpoint/2010/main" val="24803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218. </a:t>
            </a:r>
            <a:r>
              <a:rPr lang="en-US" sz="3200" dirty="0"/>
              <a:t>What was the ECSC and how did it lead to European integration?</a:t>
            </a:r>
            <a:br>
              <a:rPr lang="en-US" sz="3200" dirty="0"/>
            </a:br>
            <a:endParaRPr lang="en-US" sz="3200" dirty="0"/>
          </a:p>
        </p:txBody>
      </p:sp>
      <p:sp>
        <p:nvSpPr>
          <p:cNvPr id="3" name="Content Placeholder 2"/>
          <p:cNvSpPr>
            <a:spLocks noGrp="1"/>
          </p:cNvSpPr>
          <p:nvPr>
            <p:ph idx="1"/>
          </p:nvPr>
        </p:nvSpPr>
        <p:spPr/>
        <p:txBody>
          <a:bodyPr/>
          <a:lstStyle/>
          <a:p>
            <a:r>
              <a:rPr lang="en-US" dirty="0" smtClean="0"/>
              <a:t>European Coal and Steel Community (ECSC), 1951</a:t>
            </a:r>
          </a:p>
          <a:p>
            <a:pPr lvl="1"/>
            <a:r>
              <a:rPr lang="en-US" dirty="0" smtClean="0"/>
              <a:t>Administered the steel &amp; coal resources of its member nations: France, West Germany, Italy, Belgium, Netherlands, Luxemburg </a:t>
            </a:r>
          </a:p>
          <a:p>
            <a:pPr lvl="1"/>
            <a:r>
              <a:rPr lang="en-US" dirty="0" smtClean="0"/>
              <a:t>Robert Schuman – architect of ECSC – wanted to make war between Germany &amp; France impossible – economic cooperation</a:t>
            </a:r>
          </a:p>
          <a:p>
            <a:pPr lvl="1"/>
            <a:endParaRPr lang="en-US" dirty="0"/>
          </a:p>
        </p:txBody>
      </p:sp>
    </p:spTree>
    <p:extLst>
      <p:ext uri="{BB962C8B-B14F-4D97-AF65-F5344CB8AC3E}">
        <p14:creationId xmlns:p14="http://schemas.microsoft.com/office/powerpoint/2010/main" val="29933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dirty="0" smtClean="0"/>
              <a:t>21. </a:t>
            </a:r>
            <a:r>
              <a:rPr lang="en-US" sz="3200" dirty="0"/>
              <a:t>What were the achievements of the Portuguese and Spanish Empires in the sixteenth and seventeenth centuries?</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Geography – right on Atlantic Ocean = overseas exploration</a:t>
            </a:r>
          </a:p>
          <a:p>
            <a:r>
              <a:rPr lang="en-US" dirty="0" smtClean="0"/>
              <a:t>Prince Henry the Navigator – Portugal</a:t>
            </a:r>
          </a:p>
          <a:p>
            <a:r>
              <a:rPr lang="en-US" dirty="0" smtClean="0"/>
              <a:t>Portugal:</a:t>
            </a:r>
          </a:p>
          <a:p>
            <a:pPr lvl="1"/>
            <a:r>
              <a:rPr lang="en-US" dirty="0" smtClean="0"/>
              <a:t>Sail around Africa to get to Indian Ocean</a:t>
            </a:r>
          </a:p>
          <a:p>
            <a:pPr lvl="1"/>
            <a:r>
              <a:rPr lang="en-US" dirty="0" smtClean="0"/>
              <a:t>Dias, da Gama, Magellan</a:t>
            </a:r>
          </a:p>
          <a:p>
            <a:r>
              <a:rPr lang="en-US" dirty="0" smtClean="0"/>
              <a:t>Spain:</a:t>
            </a:r>
          </a:p>
          <a:p>
            <a:pPr lvl="1"/>
            <a:r>
              <a:rPr lang="en-US" dirty="0" smtClean="0"/>
              <a:t>Columbus – Columbian Exchange </a:t>
            </a:r>
          </a:p>
          <a:p>
            <a:pPr lvl="1"/>
            <a:r>
              <a:rPr lang="en-US" dirty="0" smtClean="0"/>
              <a:t>New World Empire b/c defeat of Aztec, Inca by Cortes, Pizarro</a:t>
            </a:r>
          </a:p>
          <a:p>
            <a:pPr lvl="1"/>
            <a:r>
              <a:rPr lang="en-US" dirty="0" smtClean="0"/>
              <a:t>Hacienda &amp; Encomienda system</a:t>
            </a:r>
          </a:p>
          <a:p>
            <a:pPr lvl="1"/>
            <a:r>
              <a:rPr lang="en-US" dirty="0" smtClean="0"/>
              <a:t>Gold from New World = power &amp; inflation (eventual downfall)</a:t>
            </a:r>
            <a:endParaRPr lang="en-US" dirty="0"/>
          </a:p>
        </p:txBody>
      </p:sp>
    </p:spTree>
    <p:extLst>
      <p:ext uri="{BB962C8B-B14F-4D97-AF65-F5344CB8AC3E}">
        <p14:creationId xmlns:p14="http://schemas.microsoft.com/office/powerpoint/2010/main" val="20684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219. </a:t>
            </a:r>
            <a:r>
              <a:rPr lang="en-US" sz="3200" dirty="0"/>
              <a:t>How did the ECSC transform into the EEC?</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1957 – original members of ECSC sign Treaty of Rome that established the European Economic Community (EEC)</a:t>
            </a:r>
          </a:p>
          <a:p>
            <a:pPr lvl="1"/>
            <a:r>
              <a:rPr lang="en-US" dirty="0" smtClean="0"/>
              <a:t>More commonly referred to as the Common Market</a:t>
            </a:r>
          </a:p>
          <a:p>
            <a:r>
              <a:rPr lang="en-US" dirty="0" smtClean="0"/>
              <a:t>Britain, Ireland, Denmark join in 1973</a:t>
            </a:r>
          </a:p>
          <a:p>
            <a:r>
              <a:rPr lang="en-US" dirty="0" smtClean="0"/>
              <a:t>1986 – first major revision to Treaty of Rome – The European Single Act</a:t>
            </a:r>
          </a:p>
          <a:p>
            <a:pPr lvl="1"/>
            <a:r>
              <a:rPr lang="en-US" dirty="0" smtClean="0"/>
              <a:t>Free movement among member nations of capital, labor &amp; services</a:t>
            </a:r>
          </a:p>
          <a:p>
            <a:pPr lvl="1"/>
            <a:endParaRPr lang="en-US" dirty="0"/>
          </a:p>
        </p:txBody>
      </p:sp>
    </p:spTree>
    <p:extLst>
      <p:ext uri="{BB962C8B-B14F-4D97-AF65-F5344CB8AC3E}">
        <p14:creationId xmlns:p14="http://schemas.microsoft.com/office/powerpoint/2010/main" val="8670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220. </a:t>
            </a:r>
            <a:r>
              <a:rPr lang="en-US" sz="3200" dirty="0"/>
              <a:t>How did the EEC transform into the EU?</a:t>
            </a:r>
            <a:br>
              <a:rPr lang="en-US" sz="3200" dirty="0"/>
            </a:br>
            <a:endParaRPr lang="en-US" sz="3200" dirty="0"/>
          </a:p>
        </p:txBody>
      </p:sp>
      <p:sp>
        <p:nvSpPr>
          <p:cNvPr id="3" name="Content Placeholder 2"/>
          <p:cNvSpPr>
            <a:spLocks noGrp="1"/>
          </p:cNvSpPr>
          <p:nvPr>
            <p:ph idx="1"/>
          </p:nvPr>
        </p:nvSpPr>
        <p:spPr/>
        <p:txBody>
          <a:bodyPr/>
          <a:lstStyle/>
          <a:p>
            <a:r>
              <a:rPr lang="en-US" dirty="0" smtClean="0"/>
              <a:t>Treaty of Maastricht – 1992</a:t>
            </a:r>
          </a:p>
          <a:p>
            <a:pPr lvl="1"/>
            <a:r>
              <a:rPr lang="en-US" dirty="0" smtClean="0"/>
              <a:t>Establishment of a common currency – the Euro</a:t>
            </a:r>
          </a:p>
          <a:p>
            <a:pPr lvl="1"/>
            <a:r>
              <a:rPr lang="en-US" dirty="0" smtClean="0"/>
              <a:t>Introduced new areas of increased cooperation – defense, justice, environmental affairs</a:t>
            </a:r>
          </a:p>
          <a:p>
            <a:pPr lvl="2"/>
            <a:r>
              <a:rPr lang="en-US" dirty="0" smtClean="0"/>
              <a:t>Name change from the EEC to the European Union (EU)</a:t>
            </a:r>
            <a:endParaRPr lang="en-US" dirty="0"/>
          </a:p>
        </p:txBody>
      </p:sp>
    </p:spTree>
    <p:extLst>
      <p:ext uri="{BB962C8B-B14F-4D97-AF65-F5344CB8AC3E}">
        <p14:creationId xmlns:p14="http://schemas.microsoft.com/office/powerpoint/2010/main" val="2489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221. </a:t>
            </a:r>
            <a:r>
              <a:rPr lang="en-US" sz="3200" dirty="0"/>
              <a:t>What was the role of the EU and what does its future look like?</a:t>
            </a:r>
            <a:br>
              <a:rPr lang="en-US" sz="3200" dirty="0"/>
            </a:br>
            <a:endParaRPr lang="en-US" sz="3200" dirty="0"/>
          </a:p>
        </p:txBody>
      </p:sp>
      <p:sp>
        <p:nvSpPr>
          <p:cNvPr id="3" name="Content Placeholder 2"/>
          <p:cNvSpPr>
            <a:spLocks noGrp="1"/>
          </p:cNvSpPr>
          <p:nvPr>
            <p:ph idx="1"/>
          </p:nvPr>
        </p:nvSpPr>
        <p:spPr/>
        <p:txBody>
          <a:bodyPr/>
          <a:lstStyle/>
          <a:p>
            <a:r>
              <a:rPr lang="en-US" dirty="0" smtClean="0"/>
              <a:t>Recent years – EU has added new member states</a:t>
            </a:r>
          </a:p>
          <a:p>
            <a:pPr lvl="1"/>
            <a:r>
              <a:rPr lang="en-US" dirty="0" smtClean="0"/>
              <a:t>Most of which came from the former Warsaw Pact after breakup of Soviet Union</a:t>
            </a:r>
          </a:p>
          <a:p>
            <a:r>
              <a:rPr lang="en-US" dirty="0" smtClean="0"/>
              <a:t>Desire to have a European Constitution – voted down by France in 2005</a:t>
            </a:r>
          </a:p>
          <a:p>
            <a:pPr lvl="1"/>
            <a:r>
              <a:rPr lang="en-US" dirty="0" smtClean="0"/>
              <a:t>Uncertain if there will ever be a European Constitution because all member states would have to OK it</a:t>
            </a:r>
            <a:endParaRPr lang="en-US" dirty="0"/>
          </a:p>
        </p:txBody>
      </p:sp>
    </p:spTree>
    <p:extLst>
      <p:ext uri="{BB962C8B-B14F-4D97-AF65-F5344CB8AC3E}">
        <p14:creationId xmlns:p14="http://schemas.microsoft.com/office/powerpoint/2010/main" val="259808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22. </a:t>
            </a:r>
            <a:r>
              <a:rPr lang="en-US" sz="3200" dirty="0"/>
              <a:t>What were the characteristics of the new nation-states that developed in the seventeenth and eighteenth centuries?</a:t>
            </a:r>
            <a:br>
              <a:rPr lang="en-US" sz="3200" dirty="0"/>
            </a:br>
            <a:endParaRPr lang="en-US" sz="3200" dirty="0"/>
          </a:p>
        </p:txBody>
      </p:sp>
      <p:sp>
        <p:nvSpPr>
          <p:cNvPr id="3" name="Content Placeholder 2"/>
          <p:cNvSpPr>
            <a:spLocks noGrp="1"/>
          </p:cNvSpPr>
          <p:nvPr>
            <p:ph idx="1"/>
          </p:nvPr>
        </p:nvSpPr>
        <p:spPr>
          <a:xfrm>
            <a:off x="152400" y="1600200"/>
            <a:ext cx="3505200" cy="4525963"/>
          </a:xfrm>
        </p:spPr>
        <p:txBody>
          <a:bodyPr>
            <a:normAutofit/>
          </a:bodyPr>
          <a:lstStyle/>
          <a:p>
            <a:r>
              <a:rPr lang="en-US" dirty="0" smtClean="0"/>
              <a:t>Growing bureaucratization </a:t>
            </a:r>
          </a:p>
          <a:p>
            <a:r>
              <a:rPr lang="en-US" dirty="0" smtClean="0"/>
              <a:t>Existence of permanent mercenary army</a:t>
            </a:r>
          </a:p>
          <a:p>
            <a:r>
              <a:rPr lang="en-US" dirty="0" smtClean="0"/>
              <a:t>Growing need to tax</a:t>
            </a:r>
            <a:endParaRPr lang="en-US" dirty="0"/>
          </a:p>
        </p:txBody>
      </p:sp>
      <p:pic>
        <p:nvPicPr>
          <p:cNvPr id="4" name="Picture 3"/>
          <p:cNvPicPr>
            <a:picLocks noChangeAspect="1"/>
          </p:cNvPicPr>
          <p:nvPr/>
        </p:nvPicPr>
        <p:blipFill>
          <a:blip r:embed="rId2"/>
          <a:stretch>
            <a:fillRect/>
          </a:stretch>
        </p:blipFill>
        <p:spPr>
          <a:xfrm>
            <a:off x="3733800" y="1752600"/>
            <a:ext cx="4891079" cy="4343400"/>
          </a:xfrm>
          <a:prstGeom prst="rect">
            <a:avLst/>
          </a:prstGeom>
        </p:spPr>
      </p:pic>
    </p:spTree>
    <p:extLst>
      <p:ext uri="{BB962C8B-B14F-4D97-AF65-F5344CB8AC3E}">
        <p14:creationId xmlns:p14="http://schemas.microsoft.com/office/powerpoint/2010/main" val="18611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23. </a:t>
            </a:r>
            <a:r>
              <a:rPr lang="en-US" sz="3200" dirty="0"/>
              <a:t>What happened to Italy during the age of state consolidation?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Remained divided until 19</a:t>
            </a:r>
            <a:r>
              <a:rPr lang="en-US" baseline="30000" dirty="0" smtClean="0"/>
              <a:t>th</a:t>
            </a:r>
            <a:r>
              <a:rPr lang="en-US" dirty="0" smtClean="0"/>
              <a:t> century</a:t>
            </a:r>
          </a:p>
          <a:p>
            <a:r>
              <a:rPr lang="en-US" dirty="0" smtClean="0"/>
              <a:t>Treaty of Lodi – balance of power among Italian city-states</a:t>
            </a:r>
          </a:p>
          <a:p>
            <a:r>
              <a:rPr lang="en-US" dirty="0" smtClean="0"/>
              <a:t>Charles VIII, King of France invades weak Italian alliance</a:t>
            </a:r>
          </a:p>
          <a:p>
            <a:pPr lvl="1"/>
            <a:r>
              <a:rPr lang="en-US" dirty="0" err="1" smtClean="0"/>
              <a:t>Savonorola</a:t>
            </a:r>
            <a:r>
              <a:rPr lang="en-US" dirty="0"/>
              <a:t> </a:t>
            </a:r>
            <a:r>
              <a:rPr lang="en-US" dirty="0" smtClean="0"/>
              <a:t>(Dominican Monk) justified expulsion of Medici &amp; allowed French to take over</a:t>
            </a:r>
          </a:p>
          <a:p>
            <a:pPr lvl="1"/>
            <a:r>
              <a:rPr lang="en-US" dirty="0" smtClean="0"/>
              <a:t>Florence no longer center of Renaissance</a:t>
            </a:r>
          </a:p>
          <a:p>
            <a:pPr lvl="1"/>
            <a:r>
              <a:rPr lang="en-US" dirty="0" smtClean="0"/>
              <a:t>Il Moro brokers treaty w/ France, puts Medici’s back in control</a:t>
            </a:r>
          </a:p>
          <a:p>
            <a:r>
              <a:rPr lang="en-US" dirty="0" smtClean="0"/>
              <a:t>Spain and France continue dominance over Italy throughout 16</a:t>
            </a:r>
            <a:r>
              <a:rPr lang="en-US" baseline="30000" dirty="0" smtClean="0"/>
              <a:t>th</a:t>
            </a:r>
            <a:r>
              <a:rPr lang="en-US" dirty="0" smtClean="0"/>
              <a:t> century</a:t>
            </a:r>
          </a:p>
          <a:p>
            <a:pPr lvl="1"/>
            <a:r>
              <a:rPr lang="en-US" dirty="0" smtClean="0"/>
              <a:t>Prompts Machiavelli to write </a:t>
            </a:r>
            <a:r>
              <a:rPr lang="en-US" i="1" dirty="0" smtClean="0"/>
              <a:t>Prince</a:t>
            </a:r>
            <a:r>
              <a:rPr lang="en-US" dirty="0" smtClean="0"/>
              <a:t> </a:t>
            </a:r>
          </a:p>
          <a:p>
            <a:pPr lvl="2"/>
            <a:r>
              <a:rPr lang="en-US" dirty="0" smtClean="0"/>
              <a:t>Ends justify the means – strong despotic ruler needed to keep out foreigners</a:t>
            </a:r>
          </a:p>
          <a:p>
            <a:pPr lvl="2"/>
            <a:r>
              <a:rPr lang="en-US" dirty="0" smtClean="0"/>
              <a:t>Used as a handbook for Absolute Monarchs later</a:t>
            </a:r>
          </a:p>
          <a:p>
            <a:pPr lvl="2"/>
            <a:r>
              <a:rPr lang="en-US" dirty="0" smtClean="0"/>
              <a:t>Precursor to Italian unification?</a:t>
            </a:r>
            <a:endParaRPr lang="en-US" dirty="0"/>
          </a:p>
        </p:txBody>
      </p:sp>
    </p:spTree>
    <p:extLst>
      <p:ext uri="{BB962C8B-B14F-4D97-AF65-F5344CB8AC3E}">
        <p14:creationId xmlns:p14="http://schemas.microsoft.com/office/powerpoint/2010/main" val="7625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24. </a:t>
            </a:r>
            <a:r>
              <a:rPr lang="en-US" sz="3200" dirty="0"/>
              <a:t>Why did Spain become a powerful empire in the sixteenth and seventeenth centuries?</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Ferdinand &amp; Isabella </a:t>
            </a:r>
          </a:p>
          <a:p>
            <a:r>
              <a:rPr lang="en-US" dirty="0" smtClean="0"/>
              <a:t>Reconquista – re-conquer Spain &amp; get rid of Jews &amp; Moors</a:t>
            </a:r>
          </a:p>
          <a:p>
            <a:pPr lvl="1"/>
            <a:r>
              <a:rPr lang="en-US" dirty="0" smtClean="0"/>
              <a:t>Spanish Inquisition</a:t>
            </a:r>
          </a:p>
          <a:p>
            <a:r>
              <a:rPr lang="en-US" dirty="0" smtClean="0"/>
              <a:t>Charles V (Hapsburg) becomes ruler – focuses attention on Holy Roman Empire &amp; war against Protestants</a:t>
            </a:r>
          </a:p>
          <a:p>
            <a:r>
              <a:rPr lang="en-US" dirty="0" smtClean="0"/>
              <a:t>Philip II becomes ruler &amp; becomes wealthy from silver &amp; gold from colonies in New World</a:t>
            </a:r>
          </a:p>
          <a:p>
            <a:pPr lvl="1"/>
            <a:r>
              <a:rPr lang="en-US" dirty="0" smtClean="0"/>
              <a:t>Battle of Lepanto against Ottoman Empire for dominance in Mediterranean</a:t>
            </a:r>
          </a:p>
          <a:p>
            <a:pPr lvl="1"/>
            <a:r>
              <a:rPr lang="en-US" dirty="0" smtClean="0"/>
              <a:t>Battled against Protestantism in Holy Roman Empire &amp; England</a:t>
            </a:r>
          </a:p>
          <a:p>
            <a:pPr lvl="2"/>
            <a:r>
              <a:rPr lang="en-US" dirty="0" smtClean="0"/>
              <a:t>Spanish Armada defeated 1588</a:t>
            </a:r>
          </a:p>
          <a:p>
            <a:r>
              <a:rPr lang="en-US" dirty="0" smtClean="0"/>
              <a:t>Golden Age for Spain 16</a:t>
            </a:r>
            <a:r>
              <a:rPr lang="en-US" baseline="30000" dirty="0" smtClean="0"/>
              <a:t>th</a:t>
            </a:r>
            <a:r>
              <a:rPr lang="en-US" dirty="0" smtClean="0"/>
              <a:t> &amp; early 17</a:t>
            </a:r>
            <a:r>
              <a:rPr lang="en-US" baseline="30000" dirty="0" smtClean="0"/>
              <a:t>th</a:t>
            </a:r>
            <a:r>
              <a:rPr lang="en-US" dirty="0" smtClean="0"/>
              <a:t> centuries</a:t>
            </a:r>
          </a:p>
          <a:p>
            <a:pPr lvl="1"/>
            <a:r>
              <a:rPr lang="en-US" dirty="0" smtClean="0"/>
              <a:t>El Greco</a:t>
            </a:r>
          </a:p>
          <a:p>
            <a:pPr lvl="1"/>
            <a:r>
              <a:rPr lang="en-US" dirty="0" smtClean="0"/>
              <a:t>Cervantes</a:t>
            </a:r>
          </a:p>
          <a:p>
            <a:r>
              <a:rPr lang="en-US" dirty="0" smtClean="0"/>
              <a:t>End of 17</a:t>
            </a:r>
            <a:r>
              <a:rPr lang="en-US" baseline="30000" dirty="0" smtClean="0"/>
              <a:t>th</a:t>
            </a:r>
            <a:r>
              <a:rPr lang="en-US" dirty="0" smtClean="0"/>
              <a:t> century = Spain’s decline</a:t>
            </a:r>
          </a:p>
          <a:p>
            <a:pPr lvl="1"/>
            <a:r>
              <a:rPr lang="en-US" dirty="0" smtClean="0"/>
              <a:t>Constant warfare against Protestants</a:t>
            </a:r>
          </a:p>
          <a:p>
            <a:pPr lvl="1"/>
            <a:r>
              <a:rPr lang="en-US" dirty="0" smtClean="0"/>
              <a:t>Price Revolution</a:t>
            </a:r>
          </a:p>
          <a:p>
            <a:pPr lvl="1"/>
            <a:r>
              <a:rPr lang="en-US" dirty="0" smtClean="0"/>
              <a:t>Collapse of Castilian economy (inflation)</a:t>
            </a:r>
            <a:endParaRPr lang="en-US" dirty="0"/>
          </a:p>
        </p:txBody>
      </p:sp>
    </p:spTree>
    <p:extLst>
      <p:ext uri="{BB962C8B-B14F-4D97-AF65-F5344CB8AC3E}">
        <p14:creationId xmlns:p14="http://schemas.microsoft.com/office/powerpoint/2010/main" val="42432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25. </a:t>
            </a:r>
            <a:r>
              <a:rPr lang="en-US" sz="3200" dirty="0"/>
              <a:t>What was the Holy Roman Empire like during the age of state consolidation?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Large fragmented state in Central Europe (mostly German people)</a:t>
            </a:r>
          </a:p>
          <a:p>
            <a:r>
              <a:rPr lang="en-US" dirty="0" smtClean="0"/>
              <a:t>Controlled by Hapsburgs early on</a:t>
            </a:r>
          </a:p>
          <a:p>
            <a:r>
              <a:rPr lang="en-US" dirty="0" smtClean="0"/>
              <a:t>Golden Bull of Charles IV – emperor elected by 7 German princes </a:t>
            </a:r>
          </a:p>
          <a:p>
            <a:pPr lvl="1"/>
            <a:r>
              <a:rPr lang="en-US" dirty="0" smtClean="0"/>
              <a:t>Office held by election rather than hereditary right</a:t>
            </a:r>
          </a:p>
          <a:p>
            <a:r>
              <a:rPr lang="en-US" dirty="0" smtClean="0"/>
              <a:t>Protestantism vs. Catholicism (Holy Roman Emperor backed by Catholic Church) creates further rift</a:t>
            </a:r>
          </a:p>
          <a:p>
            <a:r>
              <a:rPr lang="en-US" dirty="0" smtClean="0"/>
              <a:t>Peace of Augsburg grants princes the right to choose their religion in their states (but not Calvinism!)</a:t>
            </a:r>
          </a:p>
          <a:p>
            <a:r>
              <a:rPr lang="en-US" dirty="0" smtClean="0"/>
              <a:t>Thirty Years’ War fought mostly in Holy Roman Empire continues to break Catholic control</a:t>
            </a:r>
            <a:endParaRPr lang="en-US" dirty="0"/>
          </a:p>
        </p:txBody>
      </p:sp>
    </p:spTree>
    <p:extLst>
      <p:ext uri="{BB962C8B-B14F-4D97-AF65-F5344CB8AC3E}">
        <p14:creationId xmlns:p14="http://schemas.microsoft.com/office/powerpoint/2010/main" val="15677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26. </a:t>
            </a:r>
            <a:r>
              <a:rPr lang="en-US" sz="3200" dirty="0"/>
              <a:t>What were the causes and effects of the Thirty Years War?</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Causes:</a:t>
            </a:r>
          </a:p>
          <a:p>
            <a:pPr lvl="1"/>
            <a:r>
              <a:rPr lang="en-US" dirty="0" smtClean="0"/>
              <a:t>Ferdinand (Catholic) becomes king of Bohemia</a:t>
            </a:r>
          </a:p>
          <a:p>
            <a:pPr lvl="1"/>
            <a:r>
              <a:rPr lang="en-US" dirty="0" smtClean="0"/>
              <a:t>Defenestration of Prague</a:t>
            </a:r>
          </a:p>
          <a:p>
            <a:pPr lvl="1"/>
            <a:r>
              <a:rPr lang="en-US" dirty="0" smtClean="0"/>
              <a:t>Frederick the Elector (Calvinist) replaced Ferdinand (who became Holy Roman Emperor)</a:t>
            </a:r>
          </a:p>
          <a:p>
            <a:pPr lvl="1"/>
            <a:r>
              <a:rPr lang="en-US" dirty="0" smtClean="0"/>
              <a:t>Battle of White Mountain – Bohemia wins</a:t>
            </a:r>
          </a:p>
          <a:p>
            <a:pPr lvl="1"/>
            <a:r>
              <a:rPr lang="en-US" dirty="0" smtClean="0"/>
              <a:t>Mercenary armies scattered throughout Holy Roman Empire</a:t>
            </a:r>
          </a:p>
          <a:p>
            <a:pPr lvl="1"/>
            <a:r>
              <a:rPr lang="en-US" dirty="0" smtClean="0"/>
              <a:t>Perceived threat to Protestants</a:t>
            </a:r>
          </a:p>
          <a:p>
            <a:pPr lvl="1"/>
            <a:r>
              <a:rPr lang="en-US" dirty="0" smtClean="0"/>
              <a:t>Elector vote taken away from Palatine</a:t>
            </a:r>
          </a:p>
          <a:p>
            <a:r>
              <a:rPr lang="en-US" dirty="0" smtClean="0"/>
              <a:t>Four Phases: </a:t>
            </a:r>
          </a:p>
          <a:p>
            <a:pPr lvl="1"/>
            <a:r>
              <a:rPr lang="en-US" dirty="0" smtClean="0"/>
              <a:t>Bohemian Period</a:t>
            </a:r>
          </a:p>
          <a:p>
            <a:pPr lvl="1"/>
            <a:r>
              <a:rPr lang="en-US" dirty="0" smtClean="0"/>
              <a:t>Danish Period</a:t>
            </a:r>
          </a:p>
          <a:p>
            <a:pPr lvl="1"/>
            <a:r>
              <a:rPr lang="en-US" dirty="0" smtClean="0"/>
              <a:t>Swedish Period</a:t>
            </a:r>
          </a:p>
          <a:p>
            <a:pPr lvl="1"/>
            <a:r>
              <a:rPr lang="en-US" dirty="0" smtClean="0"/>
              <a:t>Swedish-French Period</a:t>
            </a:r>
          </a:p>
          <a:p>
            <a:r>
              <a:rPr lang="en-US" dirty="0" smtClean="0"/>
              <a:t>Effects:</a:t>
            </a:r>
          </a:p>
          <a:p>
            <a:pPr lvl="1"/>
            <a:r>
              <a:rPr lang="en-US" dirty="0" smtClean="0"/>
              <a:t>Germany still fragmented &amp; poor – 8 million less people</a:t>
            </a:r>
          </a:p>
          <a:p>
            <a:pPr lvl="1"/>
            <a:r>
              <a:rPr lang="en-US" dirty="0" smtClean="0"/>
              <a:t>Peace of Westphalia – Holy Roman Emperor still elected = ineffectual force, reaffirms Peace of Augsburg but adds Calvinism to list of OK</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533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27. </a:t>
            </a:r>
            <a:r>
              <a:rPr lang="en-US" sz="3200" dirty="0"/>
              <a:t>What were the causes and effects of the French Wars of Religion?</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Causes:</a:t>
            </a:r>
          </a:p>
          <a:p>
            <a:pPr lvl="1"/>
            <a:r>
              <a:rPr lang="en-US" dirty="0" smtClean="0"/>
              <a:t>Catherine de Medici dominates French politics during her three son’s reign</a:t>
            </a:r>
          </a:p>
          <a:p>
            <a:pPr lvl="1"/>
            <a:r>
              <a:rPr lang="en-US" dirty="0" smtClean="0"/>
              <a:t>Three powerful families wanted to reverse the trend of waning power of aristocracy and growing power of Monarch </a:t>
            </a:r>
            <a:r>
              <a:rPr lang="en-US" dirty="0" smtClean="0">
                <a:sym typeface="Wingdings"/>
              </a:rPr>
              <a:t> Guises most powerful – militant Catholicism</a:t>
            </a:r>
          </a:p>
          <a:p>
            <a:pPr lvl="1"/>
            <a:r>
              <a:rPr lang="en-US" dirty="0" smtClean="0">
                <a:sym typeface="Wingdings"/>
              </a:rPr>
              <a:t>Henry of Navarre (Bourbon &amp; Huguenot ) marries Charles IX sister </a:t>
            </a:r>
          </a:p>
          <a:p>
            <a:pPr lvl="2"/>
            <a:r>
              <a:rPr lang="en-US" dirty="0" smtClean="0">
                <a:sym typeface="Wingdings"/>
              </a:rPr>
              <a:t>Catherine encourages Charles IX to start St. Bartholomew’s Day Massacre</a:t>
            </a:r>
          </a:p>
          <a:p>
            <a:r>
              <a:rPr lang="en-US" dirty="0" smtClean="0">
                <a:sym typeface="Wingdings"/>
              </a:rPr>
              <a:t>Effects:</a:t>
            </a:r>
          </a:p>
          <a:p>
            <a:pPr lvl="1"/>
            <a:r>
              <a:rPr lang="en-US" dirty="0" smtClean="0">
                <a:sym typeface="Wingdings"/>
              </a:rPr>
              <a:t>Henry of Navarre becomes King Henry IV , converts to Catholicism</a:t>
            </a:r>
          </a:p>
          <a:p>
            <a:pPr lvl="1"/>
            <a:r>
              <a:rPr lang="en-US" dirty="0" smtClean="0">
                <a:sym typeface="Wingdings"/>
              </a:rPr>
              <a:t>Bourbon Dynasty will rule France until French Revolution</a:t>
            </a:r>
          </a:p>
          <a:p>
            <a:pPr lvl="1"/>
            <a:r>
              <a:rPr lang="en-US" dirty="0" smtClean="0">
                <a:sym typeface="Wingdings"/>
              </a:rPr>
              <a:t>Henry IV issues Edict of Nantes – religious toleration of Huguenots </a:t>
            </a:r>
          </a:p>
          <a:p>
            <a:pPr lvl="2"/>
            <a:r>
              <a:rPr lang="en-US" dirty="0" err="1" smtClean="0">
                <a:sym typeface="Wingdings"/>
              </a:rPr>
              <a:t>Politique</a:t>
            </a:r>
            <a:r>
              <a:rPr lang="en-US" dirty="0" smtClean="0">
                <a:sym typeface="Wingdings"/>
              </a:rPr>
              <a:t> </a:t>
            </a:r>
            <a:endParaRPr lang="en-US" dirty="0"/>
          </a:p>
        </p:txBody>
      </p:sp>
    </p:spTree>
    <p:extLst>
      <p:ext uri="{BB962C8B-B14F-4D97-AF65-F5344CB8AC3E}">
        <p14:creationId xmlns:p14="http://schemas.microsoft.com/office/powerpoint/2010/main" val="22191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28. </a:t>
            </a:r>
            <a:r>
              <a:rPr lang="en-US" sz="3200" dirty="0"/>
              <a:t>How did an absolute monarchy develop in France?</a:t>
            </a:r>
            <a:br>
              <a:rPr lang="en-US" sz="3200" dirty="0"/>
            </a:br>
            <a:endParaRPr lang="en-US" sz="3200" dirty="0"/>
          </a:p>
        </p:txBody>
      </p:sp>
      <p:sp>
        <p:nvSpPr>
          <p:cNvPr id="3" name="Content Placeholder 2"/>
          <p:cNvSpPr>
            <a:spLocks noGrp="1"/>
          </p:cNvSpPr>
          <p:nvPr>
            <p:ph idx="1"/>
          </p:nvPr>
        </p:nvSpPr>
        <p:spPr>
          <a:xfrm>
            <a:off x="457200" y="1600200"/>
            <a:ext cx="8229600" cy="4800600"/>
          </a:xfrm>
        </p:spPr>
        <p:txBody>
          <a:bodyPr>
            <a:normAutofit fontScale="55000" lnSpcReduction="20000"/>
          </a:bodyPr>
          <a:lstStyle/>
          <a:p>
            <a:r>
              <a:rPr lang="en-US" dirty="0" smtClean="0"/>
              <a:t>Henry IV assassinated</a:t>
            </a:r>
          </a:p>
          <a:p>
            <a:r>
              <a:rPr lang="en-US" dirty="0" smtClean="0"/>
              <a:t>Louis XIII (9yrs old) takes throne</a:t>
            </a:r>
          </a:p>
          <a:p>
            <a:pPr lvl="1"/>
            <a:r>
              <a:rPr lang="en-US" dirty="0" smtClean="0"/>
              <a:t>Cardinal Richelieu rules as minister – takes power away from nobility, battles against Huguenots, gets involved in 30 Years War on side of Protestants (WHAT!?) to counter Hapsburgs</a:t>
            </a:r>
          </a:p>
          <a:p>
            <a:r>
              <a:rPr lang="en-US" dirty="0" smtClean="0"/>
              <a:t>Louis XIV takes throne</a:t>
            </a:r>
          </a:p>
          <a:p>
            <a:pPr lvl="1"/>
            <a:r>
              <a:rPr lang="en-US" dirty="0" smtClean="0"/>
              <a:t>Cardinal Mazarin rules as minister in tradition of Richelieu</a:t>
            </a:r>
          </a:p>
          <a:p>
            <a:pPr lvl="1"/>
            <a:r>
              <a:rPr lang="en-US" dirty="0" smtClean="0"/>
              <a:t>Series of rebellions known as the </a:t>
            </a:r>
            <a:r>
              <a:rPr lang="en-US" dirty="0" err="1" smtClean="0"/>
              <a:t>Fronde</a:t>
            </a:r>
            <a:r>
              <a:rPr lang="en-US" dirty="0" smtClean="0"/>
              <a:t> scars Louis and turns him against the aristocracy</a:t>
            </a:r>
          </a:p>
          <a:p>
            <a:pPr lvl="1"/>
            <a:r>
              <a:rPr lang="en-US" dirty="0" smtClean="0"/>
              <a:t>After Mazarin’s death, Louis XIV rules w/o minister</a:t>
            </a:r>
          </a:p>
          <a:p>
            <a:r>
              <a:rPr lang="en-US" dirty="0" smtClean="0"/>
              <a:t>Divine Right</a:t>
            </a:r>
          </a:p>
          <a:p>
            <a:pPr lvl="1"/>
            <a:r>
              <a:rPr lang="en-US" dirty="0" smtClean="0"/>
              <a:t>Bishop Bossuet justifies king is representative of God</a:t>
            </a:r>
          </a:p>
          <a:p>
            <a:pPr lvl="1"/>
            <a:r>
              <a:rPr lang="en-US" dirty="0" smtClean="0"/>
              <a:t>Needs backing of Catholic Church so Protestantism can not be tolerated – Revocation of Edict of Nantes</a:t>
            </a:r>
          </a:p>
          <a:p>
            <a:r>
              <a:rPr lang="en-US" dirty="0" smtClean="0"/>
              <a:t>Palace of Versailles</a:t>
            </a:r>
          </a:p>
          <a:p>
            <a:r>
              <a:rPr lang="en-US" dirty="0" smtClean="0"/>
              <a:t>Jean Baptiste Colbert – mercantilism</a:t>
            </a:r>
          </a:p>
          <a:p>
            <a:pPr lvl="1"/>
            <a:r>
              <a:rPr lang="en-US" dirty="0" smtClean="0"/>
              <a:t>Strengthens French East India Co. &amp; seeks greater control over N. American colonies</a:t>
            </a:r>
          </a:p>
          <a:p>
            <a:r>
              <a:rPr lang="en-US" dirty="0" smtClean="0"/>
              <a:t>War of Spanish Succession – between France and England &amp; Netherlands</a:t>
            </a:r>
          </a:p>
          <a:p>
            <a:pPr lvl="1"/>
            <a:r>
              <a:rPr lang="en-US" dirty="0" smtClean="0"/>
              <a:t>Treaty of Utrecht – checks Bourbon dominance in Europe</a:t>
            </a:r>
          </a:p>
          <a:p>
            <a:pPr lvl="1"/>
            <a:r>
              <a:rPr lang="en-US" dirty="0" smtClean="0"/>
              <a:t>Peasants forced to pay for costly wars – Louis XV &amp; Louis XVI inherit debt</a:t>
            </a:r>
            <a:endParaRPr lang="en-US" dirty="0"/>
          </a:p>
        </p:txBody>
      </p:sp>
    </p:spTree>
    <p:extLst>
      <p:ext uri="{BB962C8B-B14F-4D97-AF65-F5344CB8AC3E}">
        <p14:creationId xmlns:p14="http://schemas.microsoft.com/office/powerpoint/2010/main" val="36481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 What is meant by humanism and what are some examples from the Renaissance?</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Celebration of human achievements and the perfection of mankind </a:t>
            </a:r>
          </a:p>
          <a:p>
            <a:r>
              <a:rPr lang="en-US" dirty="0" smtClean="0"/>
              <a:t>Largely secular</a:t>
            </a:r>
          </a:p>
          <a:p>
            <a:r>
              <a:rPr lang="en-US" dirty="0" smtClean="0"/>
              <a:t>Program of study focusing on the classics</a:t>
            </a:r>
          </a:p>
          <a:p>
            <a:r>
              <a:rPr lang="en-US" b="1" i="1" dirty="0" smtClean="0"/>
              <a:t>Petrarch</a:t>
            </a:r>
            <a:r>
              <a:rPr lang="en-US" dirty="0" smtClean="0"/>
              <a:t> = father of humanism</a:t>
            </a:r>
          </a:p>
          <a:p>
            <a:r>
              <a:rPr lang="en-US" i="1" dirty="0" smtClean="0"/>
              <a:t>Oration on the Dignity of Man</a:t>
            </a:r>
          </a:p>
          <a:p>
            <a:r>
              <a:rPr lang="en-US" i="1" dirty="0" smtClean="0"/>
              <a:t>The Courtier</a:t>
            </a:r>
          </a:p>
          <a:p>
            <a:r>
              <a:rPr lang="en-US" i="1" dirty="0" smtClean="0"/>
              <a:t>Donation of Constantine</a:t>
            </a:r>
          </a:p>
          <a:p>
            <a:r>
              <a:rPr lang="en-US" i="1" dirty="0" smtClean="0"/>
              <a:t>The City of Ladies</a:t>
            </a:r>
            <a:endParaRPr lang="en-US" i="1" dirty="0"/>
          </a:p>
        </p:txBody>
      </p:sp>
    </p:spTree>
    <p:extLst>
      <p:ext uri="{BB962C8B-B14F-4D97-AF65-F5344CB8AC3E}">
        <p14:creationId xmlns:p14="http://schemas.microsoft.com/office/powerpoint/2010/main" val="13862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29. </a:t>
            </a:r>
            <a:r>
              <a:rPr lang="en-US" sz="3200" dirty="0"/>
              <a:t>How did the Tudors of England attempt to establish an absolute monarchy?</a:t>
            </a:r>
            <a:br>
              <a:rPr lang="en-US" sz="3200" dirty="0"/>
            </a:br>
            <a:endParaRPr lang="en-US" sz="3200" dirty="0"/>
          </a:p>
        </p:txBody>
      </p:sp>
      <p:sp>
        <p:nvSpPr>
          <p:cNvPr id="3" name="Content Placeholder 2"/>
          <p:cNvSpPr>
            <a:spLocks noGrp="1"/>
          </p:cNvSpPr>
          <p:nvPr>
            <p:ph idx="1"/>
          </p:nvPr>
        </p:nvSpPr>
        <p:spPr/>
        <p:txBody>
          <a:bodyPr/>
          <a:lstStyle/>
          <a:p>
            <a:r>
              <a:rPr lang="en-US" dirty="0" smtClean="0"/>
              <a:t>War of the Roses between royal families – civil war results in Tudors taking throne</a:t>
            </a:r>
          </a:p>
          <a:p>
            <a:r>
              <a:rPr lang="en-US" dirty="0" smtClean="0"/>
              <a:t>Henry VIII – promotes English Reformation </a:t>
            </a:r>
          </a:p>
          <a:p>
            <a:pPr lvl="1"/>
            <a:r>
              <a:rPr lang="en-US" dirty="0" smtClean="0"/>
              <a:t>Strengthens power of King as sole religious and political ruler of England</a:t>
            </a:r>
          </a:p>
        </p:txBody>
      </p:sp>
    </p:spTree>
    <p:extLst>
      <p:ext uri="{BB962C8B-B14F-4D97-AF65-F5344CB8AC3E}">
        <p14:creationId xmlns:p14="http://schemas.microsoft.com/office/powerpoint/2010/main" val="8947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30. </a:t>
            </a:r>
            <a:r>
              <a:rPr lang="en-US" sz="3200" dirty="0"/>
              <a:t>What was the rule of Elizabeth I like in England?</a:t>
            </a:r>
            <a:br>
              <a:rPr lang="en-US" sz="3200" dirty="0"/>
            </a:br>
            <a:endParaRPr lang="en-US" sz="3200" dirty="0"/>
          </a:p>
        </p:txBody>
      </p:sp>
      <p:sp>
        <p:nvSpPr>
          <p:cNvPr id="3" name="Content Placeholder 2"/>
          <p:cNvSpPr>
            <a:spLocks noGrp="1"/>
          </p:cNvSpPr>
          <p:nvPr>
            <p:ph idx="1"/>
          </p:nvPr>
        </p:nvSpPr>
        <p:spPr/>
        <p:txBody>
          <a:bodyPr/>
          <a:lstStyle/>
          <a:p>
            <a:r>
              <a:rPr lang="en-US" dirty="0"/>
              <a:t>Elizabeth I – Protestant Queen, fights of Spanish Armada (Catholic)</a:t>
            </a:r>
          </a:p>
          <a:p>
            <a:pPr lvl="1"/>
            <a:r>
              <a:rPr lang="en-US" dirty="0"/>
              <a:t>Never marries, has no heir</a:t>
            </a:r>
          </a:p>
          <a:p>
            <a:pPr lvl="1"/>
            <a:r>
              <a:rPr lang="en-US" dirty="0"/>
              <a:t>Mary Stuart (Catholic) legal heir </a:t>
            </a:r>
            <a:r>
              <a:rPr lang="en-US" dirty="0" smtClean="0"/>
              <a:t>– executed</a:t>
            </a:r>
          </a:p>
          <a:p>
            <a:r>
              <a:rPr lang="en-US" dirty="0" smtClean="0"/>
              <a:t>Patron of English Renaissance</a:t>
            </a:r>
            <a:endParaRPr lang="en-US" dirty="0"/>
          </a:p>
          <a:p>
            <a:endParaRPr lang="en-US" dirty="0"/>
          </a:p>
        </p:txBody>
      </p:sp>
    </p:spTree>
    <p:extLst>
      <p:ext uri="{BB962C8B-B14F-4D97-AF65-F5344CB8AC3E}">
        <p14:creationId xmlns:p14="http://schemas.microsoft.com/office/powerpoint/2010/main" val="33321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31. </a:t>
            </a:r>
            <a:r>
              <a:rPr lang="en-US" sz="3200" dirty="0"/>
              <a:t>What problems did the Stuart monarchy face in England?</a:t>
            </a:r>
            <a:br>
              <a:rPr lang="en-US" sz="3200" dirty="0"/>
            </a:br>
            <a:endParaRPr lang="en-US" sz="3200" dirty="0"/>
          </a:p>
        </p:txBody>
      </p:sp>
      <p:sp>
        <p:nvSpPr>
          <p:cNvPr id="3" name="Content Placeholder 2"/>
          <p:cNvSpPr>
            <a:spLocks noGrp="1"/>
          </p:cNvSpPr>
          <p:nvPr>
            <p:ph idx="1"/>
          </p:nvPr>
        </p:nvSpPr>
        <p:spPr/>
        <p:txBody>
          <a:bodyPr>
            <a:normAutofit fontScale="55000" lnSpcReduction="20000"/>
          </a:bodyPr>
          <a:lstStyle/>
          <a:p>
            <a:r>
              <a:rPr lang="en-US" dirty="0" smtClean="0"/>
              <a:t>James I takes throne after Elizabeth I</a:t>
            </a:r>
          </a:p>
          <a:p>
            <a:pPr lvl="1"/>
            <a:r>
              <a:rPr lang="en-US" dirty="0" smtClean="0"/>
              <a:t>Believed in Divine Right</a:t>
            </a:r>
          </a:p>
          <a:p>
            <a:pPr lvl="1"/>
            <a:r>
              <a:rPr lang="en-US" dirty="0" smtClean="0"/>
              <a:t>Strained relationship with Parliament </a:t>
            </a:r>
          </a:p>
          <a:p>
            <a:r>
              <a:rPr lang="en-US" dirty="0" smtClean="0"/>
              <a:t>Puritans (Calvinists) emerged </a:t>
            </a:r>
          </a:p>
          <a:p>
            <a:pPr lvl="1"/>
            <a:r>
              <a:rPr lang="en-US" dirty="0" smtClean="0"/>
              <a:t>Part of Anglican Church but wanted more radical reforms</a:t>
            </a:r>
          </a:p>
          <a:p>
            <a:pPr lvl="1"/>
            <a:r>
              <a:rPr lang="en-US" dirty="0" smtClean="0"/>
              <a:t>Angered James I</a:t>
            </a:r>
          </a:p>
          <a:p>
            <a:r>
              <a:rPr lang="en-US" dirty="0" smtClean="0"/>
              <a:t>Charles I takes throne and furthers father’s attempts to rule as Divine Right Monarch</a:t>
            </a:r>
          </a:p>
          <a:p>
            <a:pPr lvl="1"/>
            <a:r>
              <a:rPr lang="en-US" dirty="0" smtClean="0"/>
              <a:t>Constant clash with Parliament over money</a:t>
            </a:r>
          </a:p>
          <a:p>
            <a:pPr lvl="1"/>
            <a:r>
              <a:rPr lang="en-US" dirty="0" smtClean="0"/>
              <a:t>Parliament forces Charles to sign Petition of Right which gave Parliament ultimate say in taxation </a:t>
            </a:r>
          </a:p>
          <a:p>
            <a:pPr lvl="1"/>
            <a:r>
              <a:rPr lang="en-US" dirty="0" smtClean="0"/>
              <a:t>Duke of Buckingham killed, Charles believed Parliament responsible</a:t>
            </a:r>
          </a:p>
          <a:p>
            <a:pPr lvl="1"/>
            <a:r>
              <a:rPr lang="en-US" dirty="0" smtClean="0"/>
              <a:t>Parliament attempts to wrangle in King even more &amp; Charles dissolves Parliament</a:t>
            </a:r>
          </a:p>
          <a:p>
            <a:r>
              <a:rPr lang="en-US" dirty="0" smtClean="0"/>
              <a:t>Personal Rule of Charles I – 11 year rule w/o Parliament </a:t>
            </a:r>
          </a:p>
          <a:p>
            <a:pPr lvl="1"/>
            <a:r>
              <a:rPr lang="en-US" dirty="0" smtClean="0"/>
              <a:t>Charles has to raise money on his own and is successful at first</a:t>
            </a:r>
          </a:p>
          <a:p>
            <a:pPr lvl="1"/>
            <a:r>
              <a:rPr lang="en-US" dirty="0" smtClean="0"/>
              <a:t>War with Scotland over imposition of Anglican Church &amp; Book of Common Prayer creates debt and Charles has to call Parliament again – Short Parliament – 3 weeks long, doesn't</a:t>
            </a:r>
            <a:r>
              <a:rPr lang="fr-FR" dirty="0" smtClean="0"/>
              <a:t>’</a:t>
            </a:r>
            <a:r>
              <a:rPr lang="fr-FR" dirty="0"/>
              <a:t> </a:t>
            </a:r>
            <a:r>
              <a:rPr lang="fr-FR" dirty="0" err="1" smtClean="0"/>
              <a:t>grant</a:t>
            </a:r>
            <a:r>
              <a:rPr lang="fr-FR" dirty="0" smtClean="0"/>
              <a:t> $ and Charles dissolves </a:t>
            </a:r>
            <a:r>
              <a:rPr lang="fr-FR" dirty="0" err="1" smtClean="0"/>
              <a:t>again</a:t>
            </a:r>
            <a:endParaRPr lang="fr-FR" dirty="0" smtClean="0"/>
          </a:p>
          <a:p>
            <a:pPr lvl="1"/>
            <a:r>
              <a:rPr lang="en-US" dirty="0" smtClean="0"/>
              <a:t>Long Parliament called – limits powers of King</a:t>
            </a:r>
            <a:endParaRPr lang="en-US" dirty="0"/>
          </a:p>
        </p:txBody>
      </p:sp>
    </p:spTree>
    <p:extLst>
      <p:ext uri="{BB962C8B-B14F-4D97-AF65-F5344CB8AC3E}">
        <p14:creationId xmlns:p14="http://schemas.microsoft.com/office/powerpoint/2010/main" val="38233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32. </a:t>
            </a:r>
            <a:r>
              <a:rPr lang="en-US" sz="3200" dirty="0"/>
              <a:t>What were the causes, events and effects of the English Civil War?</a:t>
            </a:r>
            <a:br>
              <a:rPr lang="en-US" sz="3200" dirty="0"/>
            </a:br>
            <a:endParaRPr lang="en-US" sz="3200" dirty="0"/>
          </a:p>
        </p:txBody>
      </p:sp>
      <p:sp>
        <p:nvSpPr>
          <p:cNvPr id="3" name="Content Placeholder 2"/>
          <p:cNvSpPr>
            <a:spLocks noGrp="1"/>
          </p:cNvSpPr>
          <p:nvPr>
            <p:ph idx="1"/>
          </p:nvPr>
        </p:nvSpPr>
        <p:spPr>
          <a:xfrm>
            <a:off x="228600" y="1371600"/>
            <a:ext cx="8458200" cy="5257800"/>
          </a:xfrm>
        </p:spPr>
        <p:txBody>
          <a:bodyPr>
            <a:normAutofit fontScale="62500" lnSpcReduction="20000"/>
          </a:bodyPr>
          <a:lstStyle/>
          <a:p>
            <a:r>
              <a:rPr lang="en-US" dirty="0" smtClean="0"/>
              <a:t>Causes :</a:t>
            </a:r>
          </a:p>
          <a:p>
            <a:pPr lvl="1"/>
            <a:r>
              <a:rPr lang="en-US" dirty="0" smtClean="0"/>
              <a:t>Charles I reign &amp; conflicts with Parliament</a:t>
            </a:r>
          </a:p>
          <a:p>
            <a:pPr lvl="1"/>
            <a:r>
              <a:rPr lang="en-US" dirty="0" smtClean="0"/>
              <a:t>Puritans felt unrepresented </a:t>
            </a:r>
          </a:p>
          <a:p>
            <a:r>
              <a:rPr lang="en-US" dirty="0" smtClean="0"/>
              <a:t>Events:</a:t>
            </a:r>
          </a:p>
          <a:p>
            <a:pPr lvl="1"/>
            <a:r>
              <a:rPr lang="en-US" dirty="0" smtClean="0"/>
              <a:t>Cromwell leads New Model Army – well paid and disciplined army, dedicated to Puritanism </a:t>
            </a:r>
          </a:p>
          <a:p>
            <a:pPr lvl="1"/>
            <a:r>
              <a:rPr lang="en-US" dirty="0" smtClean="0"/>
              <a:t>Cromwell defeats King &amp; executes him</a:t>
            </a:r>
          </a:p>
          <a:p>
            <a:pPr lvl="1"/>
            <a:r>
              <a:rPr lang="en-US" dirty="0" smtClean="0"/>
              <a:t>1649-1660 = The Commonwealth (no King)</a:t>
            </a:r>
          </a:p>
          <a:p>
            <a:pPr lvl="1"/>
            <a:r>
              <a:rPr lang="en-US" dirty="0" smtClean="0"/>
              <a:t>Cromwell deals with internal religious &amp; political problems among the Puritans</a:t>
            </a:r>
          </a:p>
          <a:p>
            <a:pPr lvl="1"/>
            <a:r>
              <a:rPr lang="en-US" dirty="0" smtClean="0"/>
              <a:t>Cromwell forced to dissolve Parliament &amp; replace with hand selected members</a:t>
            </a:r>
          </a:p>
          <a:p>
            <a:pPr lvl="1"/>
            <a:r>
              <a:rPr lang="en-US" dirty="0" smtClean="0"/>
              <a:t>Cromwell dies</a:t>
            </a:r>
          </a:p>
          <a:p>
            <a:r>
              <a:rPr lang="en-US" dirty="0" smtClean="0"/>
              <a:t>Effects:</a:t>
            </a:r>
          </a:p>
          <a:p>
            <a:pPr lvl="1"/>
            <a:r>
              <a:rPr lang="en-US" dirty="0" smtClean="0"/>
              <a:t>Restoration – Charles II (Stuart) asked back to the throne</a:t>
            </a:r>
          </a:p>
          <a:p>
            <a:pPr lvl="1"/>
            <a:r>
              <a:rPr lang="en-US" dirty="0" smtClean="0"/>
              <a:t>James II takes throne and is suspected of being Catholic</a:t>
            </a:r>
          </a:p>
          <a:p>
            <a:pPr lvl="2"/>
            <a:r>
              <a:rPr lang="en-US" dirty="0" smtClean="0"/>
              <a:t>Repeals the Test Act (barred Catholics from being monarch)</a:t>
            </a:r>
          </a:p>
          <a:p>
            <a:pPr lvl="2"/>
            <a:r>
              <a:rPr lang="en-US" dirty="0" smtClean="0"/>
              <a:t>Declaration of Indulgence – suspended religious tests for office holders &amp; allowed freedom of worship</a:t>
            </a:r>
          </a:p>
          <a:p>
            <a:pPr lvl="1"/>
            <a:r>
              <a:rPr lang="en-US" dirty="0" smtClean="0"/>
              <a:t>Question of who should rule England after James II? – new (Catholic) son or daughter Mary (Protestant) </a:t>
            </a:r>
          </a:p>
          <a:p>
            <a:pPr lvl="2"/>
            <a:endParaRPr lang="en-US" dirty="0"/>
          </a:p>
        </p:txBody>
      </p:sp>
    </p:spTree>
    <p:extLst>
      <p:ext uri="{BB962C8B-B14F-4D97-AF65-F5344CB8AC3E}">
        <p14:creationId xmlns:p14="http://schemas.microsoft.com/office/powerpoint/2010/main" val="18233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33. </a:t>
            </a:r>
            <a:r>
              <a:rPr lang="en-US" sz="3200" dirty="0"/>
              <a:t>What were the effects of the Glorious Revolution?</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William of Orange (Protestant) marries Mary, asked by Parliament to invade England and rule </a:t>
            </a:r>
          </a:p>
          <a:p>
            <a:r>
              <a:rPr lang="en-US" dirty="0" smtClean="0"/>
              <a:t>Glorious Revolution – bloodless struggle to overthrow James II</a:t>
            </a:r>
          </a:p>
          <a:p>
            <a:r>
              <a:rPr lang="en-US" dirty="0" smtClean="0"/>
              <a:t>Constitutional Settlement: </a:t>
            </a:r>
          </a:p>
          <a:p>
            <a:pPr lvl="1"/>
            <a:r>
              <a:rPr lang="en-US" dirty="0" smtClean="0"/>
              <a:t>English Bill of Rights – monarch could not rule w/o consent of Parliament</a:t>
            </a:r>
          </a:p>
          <a:p>
            <a:pPr lvl="1"/>
            <a:r>
              <a:rPr lang="en-US" dirty="0" smtClean="0"/>
              <a:t>Act of Toleration – any Protestant faction could practice</a:t>
            </a:r>
          </a:p>
          <a:p>
            <a:pPr lvl="1"/>
            <a:r>
              <a:rPr lang="en-US" dirty="0" smtClean="0"/>
              <a:t>Mutiny Act – army under Parliament control</a:t>
            </a:r>
          </a:p>
          <a:p>
            <a:pPr lvl="1"/>
            <a:r>
              <a:rPr lang="en-US" dirty="0" smtClean="0"/>
              <a:t>Act of Settlement – prevented Catholic Stuarts from ever taking the throne</a:t>
            </a:r>
          </a:p>
          <a:p>
            <a:pPr lvl="1"/>
            <a:r>
              <a:rPr lang="en-US" dirty="0" smtClean="0"/>
              <a:t>Act of Union – political reunification of England and Scotland</a:t>
            </a:r>
          </a:p>
        </p:txBody>
      </p:sp>
    </p:spTree>
    <p:extLst>
      <p:ext uri="{BB962C8B-B14F-4D97-AF65-F5344CB8AC3E}">
        <p14:creationId xmlns:p14="http://schemas.microsoft.com/office/powerpoint/2010/main" val="343574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34. </a:t>
            </a:r>
            <a:r>
              <a:rPr lang="en-US" sz="3200" dirty="0"/>
              <a:t>In what ways was the Netherlands a center of commerce and trade?</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Decline of Spain as an economic power allowed for Netherlands to take over</a:t>
            </a:r>
          </a:p>
          <a:p>
            <a:r>
              <a:rPr lang="en-US" dirty="0" smtClean="0"/>
              <a:t>Better ship building technology</a:t>
            </a:r>
          </a:p>
          <a:p>
            <a:r>
              <a:rPr lang="en-US" dirty="0" smtClean="0"/>
              <a:t>Amsterdam replaces Antwerp as center of commerce after Dutch War for Independence and Peace of Westphalia</a:t>
            </a:r>
          </a:p>
          <a:p>
            <a:r>
              <a:rPr lang="en-US" dirty="0" smtClean="0"/>
              <a:t>Sophisticated banking system</a:t>
            </a:r>
          </a:p>
          <a:p>
            <a:r>
              <a:rPr lang="en-US" dirty="0" smtClean="0"/>
              <a:t>Powerful Dutch East India Co.</a:t>
            </a:r>
          </a:p>
          <a:p>
            <a:r>
              <a:rPr lang="en-US" dirty="0" smtClean="0"/>
              <a:t>Relative toleration of religious minorities</a:t>
            </a:r>
            <a:endParaRPr lang="en-US" dirty="0"/>
          </a:p>
        </p:txBody>
      </p:sp>
    </p:spTree>
    <p:extLst>
      <p:ext uri="{BB962C8B-B14F-4D97-AF65-F5344CB8AC3E}">
        <p14:creationId xmlns:p14="http://schemas.microsoft.com/office/powerpoint/2010/main" val="295448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35. </a:t>
            </a:r>
            <a:r>
              <a:rPr lang="en-US" sz="3200" dirty="0"/>
              <a:t>How was the Netherlands different, politically, from other states in Europe?</a:t>
            </a:r>
            <a:br>
              <a:rPr lang="en-US" sz="3200" dirty="0"/>
            </a:br>
            <a:endParaRPr lang="en-US" sz="3200" dirty="0"/>
          </a:p>
        </p:txBody>
      </p:sp>
      <p:sp>
        <p:nvSpPr>
          <p:cNvPr id="3" name="Content Placeholder 2"/>
          <p:cNvSpPr>
            <a:spLocks noGrp="1"/>
          </p:cNvSpPr>
          <p:nvPr>
            <p:ph idx="1"/>
          </p:nvPr>
        </p:nvSpPr>
        <p:spPr/>
        <p:txBody>
          <a:bodyPr/>
          <a:lstStyle/>
          <a:p>
            <a:r>
              <a:rPr lang="en-US" dirty="0" smtClean="0"/>
              <a:t>Each of 7 provinces retain autonomy</a:t>
            </a:r>
          </a:p>
          <a:p>
            <a:r>
              <a:rPr lang="en-US" dirty="0" smtClean="0"/>
              <a:t>House of Orange – gained prominence after War of Spanish Succession – holds title of </a:t>
            </a:r>
            <a:r>
              <a:rPr lang="en-US" dirty="0" err="1" smtClean="0"/>
              <a:t>Stadholder</a:t>
            </a:r>
            <a:r>
              <a:rPr lang="en-US" dirty="0" smtClean="0"/>
              <a:t> </a:t>
            </a:r>
          </a:p>
          <a:p>
            <a:pPr lvl="1"/>
            <a:r>
              <a:rPr lang="en-US" dirty="0" err="1" smtClean="0"/>
              <a:t>Stadholder</a:t>
            </a:r>
            <a:r>
              <a:rPr lang="en-US" dirty="0" smtClean="0"/>
              <a:t> originally a military office especially during wars against Spain and France</a:t>
            </a:r>
          </a:p>
          <a:p>
            <a:pPr lvl="1"/>
            <a:r>
              <a:rPr lang="en-US" dirty="0" smtClean="0"/>
              <a:t>Eventually became an economic office aimed at increasing economic power of Netherlands</a:t>
            </a:r>
            <a:endParaRPr lang="en-US" dirty="0"/>
          </a:p>
        </p:txBody>
      </p:sp>
    </p:spTree>
    <p:extLst>
      <p:ext uri="{BB962C8B-B14F-4D97-AF65-F5344CB8AC3E}">
        <p14:creationId xmlns:p14="http://schemas.microsoft.com/office/powerpoint/2010/main" val="210609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36. </a:t>
            </a:r>
            <a:r>
              <a:rPr lang="en-US" sz="3200" dirty="0"/>
              <a:t>What were the characteristics of the Dutch Golden Age?</a:t>
            </a:r>
            <a:br>
              <a:rPr lang="en-US" sz="3200" dirty="0"/>
            </a:br>
            <a:endParaRPr lang="en-US" sz="3200" dirty="0"/>
          </a:p>
        </p:txBody>
      </p:sp>
      <p:sp>
        <p:nvSpPr>
          <p:cNvPr id="3" name="Content Placeholder 2"/>
          <p:cNvSpPr>
            <a:spLocks noGrp="1"/>
          </p:cNvSpPr>
          <p:nvPr>
            <p:ph idx="1"/>
          </p:nvPr>
        </p:nvSpPr>
        <p:spPr/>
        <p:txBody>
          <a:bodyPr/>
          <a:lstStyle/>
          <a:p>
            <a:r>
              <a:rPr lang="en-US" dirty="0" smtClean="0"/>
              <a:t>Wealth from strong economy fostered Golden Age</a:t>
            </a:r>
          </a:p>
          <a:p>
            <a:r>
              <a:rPr lang="en-US" dirty="0" smtClean="0"/>
              <a:t>Dutch painters worked for private collectors</a:t>
            </a:r>
          </a:p>
          <a:p>
            <a:pPr lvl="1"/>
            <a:r>
              <a:rPr lang="en-US" dirty="0" smtClean="0"/>
              <a:t>Paintings treated as commodities </a:t>
            </a:r>
          </a:p>
          <a:p>
            <a:pPr lvl="1"/>
            <a:r>
              <a:rPr lang="en-US" dirty="0" smtClean="0"/>
              <a:t>Franz Hals</a:t>
            </a:r>
          </a:p>
          <a:p>
            <a:pPr lvl="1"/>
            <a:r>
              <a:rPr lang="en-US" dirty="0" smtClean="0"/>
              <a:t>Jan Vermeer</a:t>
            </a:r>
          </a:p>
          <a:p>
            <a:pPr lvl="1"/>
            <a:r>
              <a:rPr lang="en-US" dirty="0" smtClean="0"/>
              <a:t>Rembrandt van Rijn</a:t>
            </a:r>
          </a:p>
          <a:p>
            <a:pPr marL="0" indent="0">
              <a:buNone/>
            </a:pPr>
            <a:r>
              <a:rPr lang="en-US" dirty="0" smtClean="0"/>
              <a:t> </a:t>
            </a:r>
            <a:endParaRPr lang="en-US" dirty="0"/>
          </a:p>
        </p:txBody>
      </p:sp>
    </p:spTree>
    <p:extLst>
      <p:ext uri="{BB962C8B-B14F-4D97-AF65-F5344CB8AC3E}">
        <p14:creationId xmlns:p14="http://schemas.microsoft.com/office/powerpoint/2010/main" val="1568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37. </a:t>
            </a:r>
            <a:r>
              <a:rPr lang="en-US" sz="3200" dirty="0"/>
              <a:t>What were the causes of the Price Revolution and population growth?</a:t>
            </a:r>
            <a:br>
              <a:rPr lang="en-US" sz="3200" dirty="0"/>
            </a:br>
            <a:endParaRPr lang="en-US" sz="3200" dirty="0"/>
          </a:p>
        </p:txBody>
      </p:sp>
      <p:sp>
        <p:nvSpPr>
          <p:cNvPr id="3" name="Content Placeholder 2"/>
          <p:cNvSpPr>
            <a:spLocks noGrp="1"/>
          </p:cNvSpPr>
          <p:nvPr>
            <p:ph idx="1"/>
          </p:nvPr>
        </p:nvSpPr>
        <p:spPr/>
        <p:txBody>
          <a:bodyPr/>
          <a:lstStyle/>
          <a:p>
            <a:r>
              <a:rPr lang="en-US" dirty="0" smtClean="0"/>
              <a:t>Population growth in the 16</a:t>
            </a:r>
            <a:r>
              <a:rPr lang="en-US" baseline="30000" dirty="0" smtClean="0"/>
              <a:t>th</a:t>
            </a:r>
            <a:r>
              <a:rPr lang="en-US" dirty="0" smtClean="0"/>
              <a:t> century because of end of religious wars</a:t>
            </a:r>
          </a:p>
          <a:p>
            <a:r>
              <a:rPr lang="en-US" dirty="0" smtClean="0"/>
              <a:t>More people = greater labor force and more consumers</a:t>
            </a:r>
          </a:p>
          <a:p>
            <a:r>
              <a:rPr lang="en-US" dirty="0" smtClean="0"/>
              <a:t>Price Revolution – more people put a greater strain on basic commodities like grain</a:t>
            </a:r>
          </a:p>
          <a:p>
            <a:pPr lvl="1"/>
            <a:r>
              <a:rPr lang="en-US" dirty="0" smtClean="0"/>
              <a:t>Inflation of prices from higher population and influx of precious metals from New World</a:t>
            </a:r>
            <a:endParaRPr lang="en-US" dirty="0"/>
          </a:p>
        </p:txBody>
      </p:sp>
    </p:spTree>
    <p:extLst>
      <p:ext uri="{BB962C8B-B14F-4D97-AF65-F5344CB8AC3E}">
        <p14:creationId xmlns:p14="http://schemas.microsoft.com/office/powerpoint/2010/main" val="1103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38. </a:t>
            </a:r>
            <a:r>
              <a:rPr lang="en-US" sz="3200" dirty="0"/>
              <a:t>What was rural life like during the seventeenth and eighteenth centuries?</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Price Revolution causes emergence of wealthy people below aristocracy but above peasantry = Gentry </a:t>
            </a:r>
          </a:p>
          <a:p>
            <a:r>
              <a:rPr lang="en-US" dirty="0" smtClean="0"/>
              <a:t>Gentry bought land and prices were driven up</a:t>
            </a:r>
          </a:p>
          <a:p>
            <a:pPr lvl="1"/>
            <a:r>
              <a:rPr lang="en-US" dirty="0" smtClean="0"/>
              <a:t>Enclosure system – Gentry persuades aristocracy to allow them to close their land for personal use</a:t>
            </a:r>
          </a:p>
          <a:p>
            <a:pPr lvl="2"/>
            <a:r>
              <a:rPr lang="en-US" dirty="0" smtClean="0"/>
              <a:t>Small farmers displaced</a:t>
            </a:r>
          </a:p>
          <a:p>
            <a:r>
              <a:rPr lang="en-US" dirty="0" smtClean="0"/>
              <a:t>Rural poverty ensued</a:t>
            </a:r>
          </a:p>
          <a:p>
            <a:pPr lvl="1"/>
            <a:r>
              <a:rPr lang="en-US" dirty="0" smtClean="0"/>
              <a:t>English Poor Law</a:t>
            </a:r>
          </a:p>
          <a:p>
            <a:pPr lvl="1"/>
            <a:r>
              <a:rPr lang="en-US" dirty="0" smtClean="0"/>
              <a:t>Eastern Europe – landowners tighten control over peasants</a:t>
            </a:r>
          </a:p>
          <a:p>
            <a:r>
              <a:rPr lang="en-US" dirty="0" smtClean="0"/>
              <a:t>Farm Life</a:t>
            </a:r>
          </a:p>
          <a:p>
            <a:pPr lvl="1"/>
            <a:r>
              <a:rPr lang="en-US" dirty="0" smtClean="0"/>
              <a:t>Poverty</a:t>
            </a:r>
          </a:p>
          <a:p>
            <a:pPr lvl="1"/>
            <a:r>
              <a:rPr lang="en-US" dirty="0" smtClean="0"/>
              <a:t>Small villages</a:t>
            </a:r>
          </a:p>
          <a:p>
            <a:pPr lvl="1"/>
            <a:r>
              <a:rPr lang="en-US" dirty="0" smtClean="0"/>
              <a:t>Incredibly difficult planting and harvesting seasons and incredibly boring and dangerous winters</a:t>
            </a:r>
          </a:p>
          <a:p>
            <a:pPr lvl="1"/>
            <a:r>
              <a:rPr lang="en-US" dirty="0" smtClean="0"/>
              <a:t>Three Field System </a:t>
            </a:r>
            <a:endParaRPr lang="en-US" dirty="0"/>
          </a:p>
        </p:txBody>
      </p:sp>
    </p:spTree>
    <p:extLst>
      <p:ext uri="{BB962C8B-B14F-4D97-AF65-F5344CB8AC3E}">
        <p14:creationId xmlns:p14="http://schemas.microsoft.com/office/powerpoint/2010/main" val="117732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What is meant by civic humanism?</a:t>
            </a:r>
            <a:endParaRPr lang="en-US" sz="3600" dirty="0"/>
          </a:p>
        </p:txBody>
      </p:sp>
      <p:sp>
        <p:nvSpPr>
          <p:cNvPr id="3" name="Content Placeholder 2"/>
          <p:cNvSpPr>
            <a:spLocks noGrp="1"/>
          </p:cNvSpPr>
          <p:nvPr>
            <p:ph idx="1"/>
          </p:nvPr>
        </p:nvSpPr>
        <p:spPr/>
        <p:txBody>
          <a:bodyPr/>
          <a:lstStyle/>
          <a:p>
            <a:r>
              <a:rPr lang="en-US" dirty="0" smtClean="0"/>
              <a:t>Applying humanist principles of rhetoric, human achievement and education to the betterment of public life and the good of all</a:t>
            </a:r>
          </a:p>
          <a:p>
            <a:r>
              <a:rPr lang="en-US" dirty="0" smtClean="0"/>
              <a:t>Florence – wealthy merchants and bureaucrats apply their education to helping out local diplomats and politicians</a:t>
            </a:r>
            <a:endParaRPr lang="en-US" dirty="0"/>
          </a:p>
        </p:txBody>
      </p:sp>
    </p:spTree>
    <p:extLst>
      <p:ext uri="{BB962C8B-B14F-4D97-AF65-F5344CB8AC3E}">
        <p14:creationId xmlns:p14="http://schemas.microsoft.com/office/powerpoint/2010/main" val="40500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39. </a:t>
            </a:r>
            <a:r>
              <a:rPr lang="en-US" sz="3200" dirty="0"/>
              <a:t>What was life like in cities and towns during the seventeenth and eighteenth centuries?</a:t>
            </a:r>
            <a:br>
              <a:rPr lang="en-US" sz="3200" dirty="0"/>
            </a:br>
            <a:endParaRPr lang="en-US" sz="3200" dirty="0"/>
          </a:p>
        </p:txBody>
      </p:sp>
      <p:sp>
        <p:nvSpPr>
          <p:cNvPr id="3" name="Content Placeholder 2"/>
          <p:cNvSpPr>
            <a:spLocks noGrp="1"/>
          </p:cNvSpPr>
          <p:nvPr>
            <p:ph idx="1"/>
          </p:nvPr>
        </p:nvSpPr>
        <p:spPr/>
        <p:txBody>
          <a:bodyPr/>
          <a:lstStyle/>
          <a:p>
            <a:r>
              <a:rPr lang="en-US" dirty="0" smtClean="0"/>
              <a:t>Generally better life than rural counterparts</a:t>
            </a:r>
          </a:p>
          <a:p>
            <a:r>
              <a:rPr lang="en-US" dirty="0" smtClean="0"/>
              <a:t>Only 10% of overall populations in Western Europe</a:t>
            </a:r>
          </a:p>
          <a:p>
            <a:r>
              <a:rPr lang="en-US" dirty="0" smtClean="0"/>
              <a:t>Greater variety of occupations – Guild System </a:t>
            </a:r>
          </a:p>
          <a:p>
            <a:r>
              <a:rPr lang="en-US" dirty="0" smtClean="0"/>
              <a:t>Guild system eventually displaced by capitalist entrepreneurs who favored Domestic System</a:t>
            </a:r>
            <a:endParaRPr lang="en-US" dirty="0"/>
          </a:p>
        </p:txBody>
      </p:sp>
    </p:spTree>
    <p:extLst>
      <p:ext uri="{BB962C8B-B14F-4D97-AF65-F5344CB8AC3E}">
        <p14:creationId xmlns:p14="http://schemas.microsoft.com/office/powerpoint/2010/main" val="16703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40. </a:t>
            </a:r>
            <a:r>
              <a:rPr lang="en-US" sz="3200" dirty="0"/>
              <a:t>What were family life and the family structure like during seventeenth and eighteenth centuries?</a:t>
            </a:r>
            <a:br>
              <a:rPr lang="en-US" sz="3200" dirty="0"/>
            </a:br>
            <a:endParaRPr lang="en-US" sz="3200" dirty="0"/>
          </a:p>
        </p:txBody>
      </p:sp>
      <p:sp>
        <p:nvSpPr>
          <p:cNvPr id="3" name="Content Placeholder 2"/>
          <p:cNvSpPr>
            <a:spLocks noGrp="1"/>
          </p:cNvSpPr>
          <p:nvPr>
            <p:ph idx="1"/>
          </p:nvPr>
        </p:nvSpPr>
        <p:spPr/>
        <p:txBody>
          <a:bodyPr/>
          <a:lstStyle/>
          <a:p>
            <a:r>
              <a:rPr lang="en-US" dirty="0" smtClean="0"/>
              <a:t>Much like nuclear family of today</a:t>
            </a:r>
          </a:p>
          <a:p>
            <a:pPr lvl="1"/>
            <a:r>
              <a:rPr lang="en-US" dirty="0" smtClean="0"/>
              <a:t>3 or 4 children</a:t>
            </a:r>
          </a:p>
          <a:p>
            <a:r>
              <a:rPr lang="en-US" dirty="0" smtClean="0"/>
              <a:t>Later marriages</a:t>
            </a:r>
          </a:p>
          <a:p>
            <a:pPr lvl="1"/>
            <a:r>
              <a:rPr lang="en-US" dirty="0" smtClean="0"/>
              <a:t>Arranged or formally approved </a:t>
            </a:r>
          </a:p>
          <a:p>
            <a:pPr lvl="1"/>
            <a:r>
              <a:rPr lang="en-US" dirty="0" smtClean="0"/>
              <a:t>Marriage involved transfer of property</a:t>
            </a:r>
          </a:p>
          <a:p>
            <a:pPr lvl="1"/>
            <a:r>
              <a:rPr lang="en-US" dirty="0" smtClean="0"/>
              <a:t>Weddings important community events</a:t>
            </a:r>
          </a:p>
          <a:p>
            <a:r>
              <a:rPr lang="en-US" dirty="0" smtClean="0"/>
              <a:t>Unmarried men looked at as potential thieves, unmarried women looked at as prostitutes</a:t>
            </a:r>
            <a:endParaRPr lang="en-US" dirty="0"/>
          </a:p>
        </p:txBody>
      </p:sp>
    </p:spTree>
    <p:extLst>
      <p:ext uri="{BB962C8B-B14F-4D97-AF65-F5344CB8AC3E}">
        <p14:creationId xmlns:p14="http://schemas.microsoft.com/office/powerpoint/2010/main" val="399070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41. </a:t>
            </a:r>
            <a:r>
              <a:rPr lang="en-US" sz="3200" dirty="0"/>
              <a:t>What were the roles of men and women in the seventeenth century?</a:t>
            </a:r>
            <a:br>
              <a:rPr lang="en-US" sz="3200" dirty="0"/>
            </a:br>
            <a:endParaRPr lang="en-US" sz="3200" dirty="0"/>
          </a:p>
        </p:txBody>
      </p:sp>
      <p:sp>
        <p:nvSpPr>
          <p:cNvPr id="3" name="Content Placeholder 2"/>
          <p:cNvSpPr>
            <a:spLocks noGrp="1"/>
          </p:cNvSpPr>
          <p:nvPr>
            <p:ph idx="1"/>
          </p:nvPr>
        </p:nvSpPr>
        <p:spPr/>
        <p:txBody>
          <a:bodyPr/>
          <a:lstStyle/>
          <a:p>
            <a:r>
              <a:rPr lang="en-US" dirty="0" smtClean="0"/>
              <a:t>Father as head of family – reflection of patriarchal society</a:t>
            </a:r>
          </a:p>
          <a:p>
            <a:r>
              <a:rPr lang="en-US" dirty="0" smtClean="0"/>
              <a:t>Fathers had to ensure financial stability of family – oldest son inherited most of estate (Primogeniture), younger sons guided towards Church, military of bureaucracy </a:t>
            </a:r>
          </a:p>
          <a:p>
            <a:r>
              <a:rPr lang="en-US" dirty="0" smtClean="0"/>
              <a:t>Women married off and dowry was only say in financial affairs </a:t>
            </a:r>
            <a:endParaRPr lang="en-US" dirty="0"/>
          </a:p>
        </p:txBody>
      </p:sp>
    </p:spTree>
    <p:extLst>
      <p:ext uri="{BB962C8B-B14F-4D97-AF65-F5344CB8AC3E}">
        <p14:creationId xmlns:p14="http://schemas.microsoft.com/office/powerpoint/2010/main" val="256936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42. </a:t>
            </a:r>
            <a:r>
              <a:rPr lang="en-US" sz="3200" dirty="0"/>
              <a:t>In what ways was the family the basic economic unit before the industrial revolution?</a:t>
            </a:r>
            <a:br>
              <a:rPr lang="en-US" sz="3200" dirty="0"/>
            </a:br>
            <a:endParaRPr lang="en-US" sz="3200" dirty="0"/>
          </a:p>
        </p:txBody>
      </p:sp>
      <p:sp>
        <p:nvSpPr>
          <p:cNvPr id="3" name="Content Placeholder 2"/>
          <p:cNvSpPr>
            <a:spLocks noGrp="1"/>
          </p:cNvSpPr>
          <p:nvPr>
            <p:ph idx="1"/>
          </p:nvPr>
        </p:nvSpPr>
        <p:spPr/>
        <p:txBody>
          <a:bodyPr/>
          <a:lstStyle/>
          <a:p>
            <a:r>
              <a:rPr lang="en-US" dirty="0" smtClean="0"/>
              <a:t>Whether rich or poor, families were basic unit of consumption and production</a:t>
            </a:r>
          </a:p>
          <a:p>
            <a:r>
              <a:rPr lang="en-US" dirty="0" smtClean="0"/>
              <a:t>Jobs were gendered: men = plowing, planting, commerce; women = responsible for home</a:t>
            </a:r>
          </a:p>
          <a:p>
            <a:r>
              <a:rPr lang="en-US" dirty="0" smtClean="0"/>
              <a:t>Only very wealthy aristocracy could afford luxury of idle women</a:t>
            </a:r>
          </a:p>
          <a:p>
            <a:r>
              <a:rPr lang="en-US" dirty="0" smtClean="0"/>
              <a:t>Child labor widely used and accepted</a:t>
            </a:r>
            <a:endParaRPr lang="en-US" dirty="0"/>
          </a:p>
        </p:txBody>
      </p:sp>
    </p:spTree>
    <p:extLst>
      <p:ext uri="{BB962C8B-B14F-4D97-AF65-F5344CB8AC3E}">
        <p14:creationId xmlns:p14="http://schemas.microsoft.com/office/powerpoint/2010/main" val="2620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43. </a:t>
            </a:r>
            <a:r>
              <a:rPr lang="en-US" sz="3200" dirty="0"/>
              <a:t>How did the Protestant Reformation change family life?</a:t>
            </a:r>
            <a:br>
              <a:rPr lang="en-US" sz="3200" dirty="0"/>
            </a:br>
            <a:endParaRPr lang="en-US" sz="3200" dirty="0"/>
          </a:p>
        </p:txBody>
      </p:sp>
      <p:sp>
        <p:nvSpPr>
          <p:cNvPr id="3" name="Content Placeholder 2"/>
          <p:cNvSpPr>
            <a:spLocks noGrp="1"/>
          </p:cNvSpPr>
          <p:nvPr>
            <p:ph idx="1"/>
          </p:nvPr>
        </p:nvSpPr>
        <p:spPr/>
        <p:txBody>
          <a:bodyPr/>
          <a:lstStyle/>
          <a:p>
            <a:r>
              <a:rPr lang="en-US" dirty="0" smtClean="0"/>
              <a:t>Family was center of Protestant life rather than Church or clergy</a:t>
            </a:r>
          </a:p>
          <a:p>
            <a:r>
              <a:rPr lang="en-US" dirty="0" smtClean="0"/>
              <a:t>Father head of “household” church</a:t>
            </a:r>
          </a:p>
          <a:p>
            <a:pPr lvl="1"/>
            <a:r>
              <a:rPr lang="en-US" dirty="0" smtClean="0"/>
              <a:t>Instilled moral values and hard work ethic</a:t>
            </a:r>
          </a:p>
          <a:p>
            <a:r>
              <a:rPr lang="en-US" dirty="0" smtClean="0"/>
              <a:t>Women were almost forced into marriage because convent life was no longer an option</a:t>
            </a:r>
          </a:p>
          <a:p>
            <a:r>
              <a:rPr lang="en-US" dirty="0" smtClean="0"/>
              <a:t>Women were religiously equal to men</a:t>
            </a:r>
            <a:endParaRPr lang="en-US" dirty="0"/>
          </a:p>
        </p:txBody>
      </p:sp>
    </p:spTree>
    <p:extLst>
      <p:ext uri="{BB962C8B-B14F-4D97-AF65-F5344CB8AC3E}">
        <p14:creationId xmlns:p14="http://schemas.microsoft.com/office/powerpoint/2010/main" val="40832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lvl="0" algn="l"/>
            <a:r>
              <a:rPr lang="en-US" sz="1600" dirty="0" smtClean="0"/>
              <a:t>44. </a:t>
            </a:r>
            <a:r>
              <a:rPr lang="en-US" sz="1600" dirty="0"/>
              <a:t>How did the following contribute to the start of the Scientific Revolution?</a:t>
            </a:r>
            <a:br>
              <a:rPr lang="en-US" sz="1600" dirty="0"/>
            </a:br>
            <a:r>
              <a:rPr lang="en-US" sz="1600" dirty="0" smtClean="0"/>
              <a:t>Discovery of the New World</a:t>
            </a:r>
            <a:br>
              <a:rPr lang="en-US" sz="1600" dirty="0" smtClean="0"/>
            </a:br>
            <a:r>
              <a:rPr lang="en-US" sz="1600" dirty="0" smtClean="0"/>
              <a:t>Printing Press</a:t>
            </a:r>
            <a:br>
              <a:rPr lang="en-US" sz="1600" dirty="0" smtClean="0"/>
            </a:br>
            <a:r>
              <a:rPr lang="en-US" sz="1600" dirty="0" smtClean="0"/>
              <a:t>Rivalry among nation-states</a:t>
            </a:r>
            <a:br>
              <a:rPr lang="en-US" sz="1600" dirty="0" smtClean="0"/>
            </a:br>
            <a:r>
              <a:rPr lang="en-US" sz="1600" dirty="0" smtClean="0"/>
              <a:t>Reformation</a:t>
            </a:r>
            <a:br>
              <a:rPr lang="en-US" sz="1600" dirty="0" smtClean="0"/>
            </a:br>
            <a:r>
              <a:rPr lang="en-US" sz="1600" dirty="0" smtClean="0"/>
              <a:t>Renaissance Humanism</a:t>
            </a:r>
            <a:r>
              <a:rPr lang="en-US" sz="1600" dirty="0"/>
              <a:t/>
            </a:r>
            <a:br>
              <a:rPr lang="en-US" sz="1600" dirty="0"/>
            </a:br>
            <a:endParaRPr lang="en-US" sz="1600" dirty="0"/>
          </a:p>
        </p:txBody>
      </p:sp>
      <p:sp>
        <p:nvSpPr>
          <p:cNvPr id="3" name="Content Placeholder 2"/>
          <p:cNvSpPr>
            <a:spLocks noGrp="1"/>
          </p:cNvSpPr>
          <p:nvPr>
            <p:ph idx="1"/>
          </p:nvPr>
        </p:nvSpPr>
        <p:spPr>
          <a:xfrm>
            <a:off x="457200" y="1752600"/>
            <a:ext cx="8229600" cy="4525963"/>
          </a:xfrm>
        </p:spPr>
        <p:txBody>
          <a:bodyPr>
            <a:normAutofit fontScale="62500" lnSpcReduction="20000"/>
          </a:bodyPr>
          <a:lstStyle/>
          <a:p>
            <a:r>
              <a:rPr lang="en-US" dirty="0"/>
              <a:t>Discovery of the New </a:t>
            </a:r>
            <a:r>
              <a:rPr lang="en-US" dirty="0" smtClean="0"/>
              <a:t>World</a:t>
            </a:r>
          </a:p>
          <a:p>
            <a:pPr lvl="1"/>
            <a:r>
              <a:rPr lang="en-US" dirty="0" smtClean="0"/>
              <a:t>New plant and animal life = greater interest in natural science</a:t>
            </a:r>
          </a:p>
          <a:p>
            <a:pPr lvl="1"/>
            <a:r>
              <a:rPr lang="en-US" dirty="0" smtClean="0"/>
              <a:t>Astronomy and navigation leads to greater interest in understanding the stars</a:t>
            </a:r>
          </a:p>
          <a:p>
            <a:r>
              <a:rPr lang="en-US" dirty="0" smtClean="0"/>
              <a:t>Printing Press</a:t>
            </a:r>
          </a:p>
          <a:p>
            <a:pPr lvl="1"/>
            <a:r>
              <a:rPr lang="en-US" dirty="0" smtClean="0"/>
              <a:t>Scientific knowledge could spread more easily</a:t>
            </a:r>
          </a:p>
          <a:p>
            <a:r>
              <a:rPr lang="en-US" dirty="0" smtClean="0"/>
              <a:t>Rivalry </a:t>
            </a:r>
            <a:r>
              <a:rPr lang="en-US" dirty="0"/>
              <a:t>among nation-</a:t>
            </a:r>
            <a:r>
              <a:rPr lang="en-US" dirty="0" smtClean="0"/>
              <a:t>states</a:t>
            </a:r>
          </a:p>
          <a:p>
            <a:pPr lvl="1"/>
            <a:r>
              <a:rPr lang="en-US" dirty="0" smtClean="0"/>
              <a:t>Rivalry creates need for better weapons &amp; technology</a:t>
            </a:r>
          </a:p>
          <a:p>
            <a:pPr lvl="1"/>
            <a:r>
              <a:rPr lang="en-US" dirty="0" smtClean="0"/>
              <a:t>Many powerful leaders funded scientific development – competition among nation-states</a:t>
            </a:r>
          </a:p>
          <a:p>
            <a:r>
              <a:rPr lang="en-US" dirty="0" smtClean="0"/>
              <a:t>Reformation</a:t>
            </a:r>
          </a:p>
          <a:p>
            <a:pPr lvl="1"/>
            <a:r>
              <a:rPr lang="en-US" dirty="0" smtClean="0"/>
              <a:t>More secular, operated outside realm of powerful Catholic Church</a:t>
            </a:r>
          </a:p>
          <a:p>
            <a:pPr lvl="1"/>
            <a:r>
              <a:rPr lang="en-US" dirty="0" smtClean="0"/>
              <a:t>Protestantism encouraged reading Bible for self = more literate public</a:t>
            </a:r>
          </a:p>
          <a:p>
            <a:r>
              <a:rPr lang="en-US" dirty="0" smtClean="0"/>
              <a:t>Renaissance Humanism</a:t>
            </a:r>
          </a:p>
          <a:p>
            <a:pPr lvl="1"/>
            <a:r>
              <a:rPr lang="en-US" dirty="0" smtClean="0"/>
              <a:t>Interest in reading the classics sparks questions about their accuracy </a:t>
            </a:r>
          </a:p>
        </p:txBody>
      </p:sp>
    </p:spTree>
    <p:extLst>
      <p:ext uri="{BB962C8B-B14F-4D97-AF65-F5344CB8AC3E}">
        <p14:creationId xmlns:p14="http://schemas.microsoft.com/office/powerpoint/2010/main" val="4959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45. </a:t>
            </a:r>
            <a:r>
              <a:rPr lang="en-US" sz="3200" dirty="0"/>
              <a:t>What was the medieval view of science and the world prior to the Scientific Revolution?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Scholasticism = synthesis of Christian theology with scientific beliefs of the ancients</a:t>
            </a:r>
          </a:p>
          <a:p>
            <a:pPr lvl="1"/>
            <a:r>
              <a:rPr lang="en-US" dirty="0" smtClean="0"/>
              <a:t>Thomas Aquinas took works of Aristotle and synthesized them with Christianity</a:t>
            </a:r>
          </a:p>
          <a:p>
            <a:pPr lvl="1"/>
            <a:r>
              <a:rPr lang="en-US" dirty="0" smtClean="0"/>
              <a:t>Viewed science as helping understand God</a:t>
            </a:r>
          </a:p>
          <a:p>
            <a:r>
              <a:rPr lang="en-US" dirty="0" smtClean="0"/>
              <a:t>Material world was made up of four elements</a:t>
            </a:r>
          </a:p>
          <a:p>
            <a:pPr lvl="1"/>
            <a:r>
              <a:rPr lang="en-US" dirty="0" smtClean="0"/>
              <a:t>Earth, Air, Fire, Water</a:t>
            </a:r>
          </a:p>
          <a:p>
            <a:pPr lvl="1"/>
            <a:r>
              <a:rPr lang="en-US" dirty="0" smtClean="0"/>
              <a:t>Alchemy</a:t>
            </a:r>
          </a:p>
          <a:p>
            <a:pPr lvl="1"/>
            <a:r>
              <a:rPr lang="en-US" dirty="0" smtClean="0"/>
              <a:t>Four humors in body – blood, phlegm, yellow bile, black bile</a:t>
            </a:r>
          </a:p>
          <a:p>
            <a:r>
              <a:rPr lang="en-US" dirty="0" smtClean="0"/>
              <a:t>Astronomy = Ptolemy</a:t>
            </a:r>
          </a:p>
          <a:p>
            <a:pPr lvl="1"/>
            <a:r>
              <a:rPr lang="en-US" dirty="0" smtClean="0"/>
              <a:t>Geocentric model</a:t>
            </a:r>
            <a:endParaRPr lang="en-US" dirty="0"/>
          </a:p>
        </p:txBody>
      </p:sp>
    </p:spTree>
    <p:extLst>
      <p:ext uri="{BB962C8B-B14F-4D97-AF65-F5344CB8AC3E}">
        <p14:creationId xmlns:p14="http://schemas.microsoft.com/office/powerpoint/2010/main" val="35649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46. </a:t>
            </a:r>
            <a:r>
              <a:rPr lang="en-US" sz="3200" dirty="0"/>
              <a:t>What were Copernicus’ revolutionary views and how did that start the Scientific Revolution?</a:t>
            </a:r>
            <a:br>
              <a:rPr lang="en-US" sz="3200" dirty="0"/>
            </a:br>
            <a:endParaRPr lang="en-US" sz="3200" dirty="0"/>
          </a:p>
        </p:txBody>
      </p:sp>
      <p:sp>
        <p:nvSpPr>
          <p:cNvPr id="3" name="Content Placeholder 2"/>
          <p:cNvSpPr>
            <a:spLocks noGrp="1"/>
          </p:cNvSpPr>
          <p:nvPr>
            <p:ph idx="1"/>
          </p:nvPr>
        </p:nvSpPr>
        <p:spPr/>
        <p:txBody>
          <a:bodyPr/>
          <a:lstStyle/>
          <a:p>
            <a:r>
              <a:rPr lang="en-US" i="1" dirty="0" smtClean="0"/>
              <a:t>Concerning the Revolutions of the Celestial Spheres</a:t>
            </a:r>
            <a:endParaRPr lang="en-US" i="1" dirty="0"/>
          </a:p>
          <a:p>
            <a:r>
              <a:rPr lang="en-US" dirty="0" smtClean="0"/>
              <a:t>Waited a long time to publish because he did not want to anger the Church</a:t>
            </a:r>
          </a:p>
          <a:p>
            <a:r>
              <a:rPr lang="en-US" dirty="0" smtClean="0"/>
              <a:t>Heliocentric model</a:t>
            </a:r>
          </a:p>
          <a:p>
            <a:r>
              <a:rPr lang="en-US" dirty="0" smtClean="0"/>
              <a:t>Copernicus’ ideas did not immediately start revolution, later works that built upon heliocentric model did</a:t>
            </a:r>
          </a:p>
        </p:txBody>
      </p:sp>
    </p:spTree>
    <p:extLst>
      <p:ext uri="{BB962C8B-B14F-4D97-AF65-F5344CB8AC3E}">
        <p14:creationId xmlns:p14="http://schemas.microsoft.com/office/powerpoint/2010/main" val="34318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47. </a:t>
            </a:r>
            <a:r>
              <a:rPr lang="en-US" sz="3200" dirty="0"/>
              <a:t>How did Brahe, </a:t>
            </a:r>
            <a:r>
              <a:rPr lang="en-US" sz="3200" dirty="0" err="1"/>
              <a:t>Kepler</a:t>
            </a:r>
            <a:r>
              <a:rPr lang="en-US" sz="3200" dirty="0"/>
              <a:t> and Galileo further the Copernican Revolution?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err="1" smtClean="0"/>
              <a:t>Tycho</a:t>
            </a:r>
            <a:r>
              <a:rPr lang="en-US" dirty="0" smtClean="0"/>
              <a:t> Brahe – tried to reinvent the geocentric model that differed from Ptolemy’s view</a:t>
            </a:r>
          </a:p>
          <a:p>
            <a:r>
              <a:rPr lang="en-US" dirty="0" smtClean="0"/>
              <a:t>Johannes </a:t>
            </a:r>
            <a:r>
              <a:rPr lang="en-US" dirty="0" err="1" smtClean="0"/>
              <a:t>Kepler</a:t>
            </a:r>
            <a:r>
              <a:rPr lang="en-US" dirty="0" smtClean="0"/>
              <a:t> – student of Brahe, believed in Copernican model but changed planetary movement to elliptical rather than circular</a:t>
            </a:r>
          </a:p>
          <a:p>
            <a:r>
              <a:rPr lang="en-US" dirty="0" smtClean="0"/>
              <a:t>Galileo </a:t>
            </a:r>
            <a:r>
              <a:rPr lang="en-US" dirty="0" err="1" smtClean="0"/>
              <a:t>Galilei</a:t>
            </a:r>
            <a:r>
              <a:rPr lang="en-US" dirty="0" smtClean="0"/>
              <a:t> – built better telescope, observed that moon had craters</a:t>
            </a:r>
          </a:p>
          <a:p>
            <a:pPr lvl="1"/>
            <a:r>
              <a:rPr lang="en-US" i="1" dirty="0" smtClean="0"/>
              <a:t>Dialogues on the Two Chief Systems of the World</a:t>
            </a:r>
            <a:r>
              <a:rPr lang="en-US" dirty="0" smtClean="0"/>
              <a:t> – exposed old science as “silly” – Pope Urban VIII puts him under house arrest</a:t>
            </a:r>
          </a:p>
          <a:p>
            <a:pPr lvl="1"/>
            <a:r>
              <a:rPr lang="en-US" dirty="0" smtClean="0"/>
              <a:t>Made heliocentric theory popular among public, made Church look foolish</a:t>
            </a:r>
            <a:endParaRPr lang="en-US" dirty="0"/>
          </a:p>
        </p:txBody>
      </p:sp>
    </p:spTree>
    <p:extLst>
      <p:ext uri="{BB962C8B-B14F-4D97-AF65-F5344CB8AC3E}">
        <p14:creationId xmlns:p14="http://schemas.microsoft.com/office/powerpoint/2010/main" val="11818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48. </a:t>
            </a:r>
            <a:r>
              <a:rPr lang="en-US" sz="3200" dirty="0"/>
              <a:t>How was Galileo treated by the Catholic Church for his scientific beliefs?</a:t>
            </a:r>
            <a:br>
              <a:rPr lang="en-US" sz="3200" dirty="0"/>
            </a:br>
            <a:endParaRPr lang="en-US" sz="3200" dirty="0"/>
          </a:p>
        </p:txBody>
      </p:sp>
      <p:sp>
        <p:nvSpPr>
          <p:cNvPr id="3" name="Content Placeholder 2"/>
          <p:cNvSpPr>
            <a:spLocks noGrp="1"/>
          </p:cNvSpPr>
          <p:nvPr>
            <p:ph idx="1"/>
          </p:nvPr>
        </p:nvSpPr>
        <p:spPr/>
        <p:txBody>
          <a:bodyPr/>
          <a:lstStyle/>
          <a:p>
            <a:r>
              <a:rPr lang="en-US" dirty="0" smtClean="0"/>
              <a:t>Pope Urban VIII calls Galileo to Rome and puts him on trial &amp; eventually under house arrest</a:t>
            </a:r>
          </a:p>
          <a:p>
            <a:r>
              <a:rPr lang="en-US" dirty="0" smtClean="0"/>
              <a:t>Under penalty of death, Galileo formally recants </a:t>
            </a:r>
          </a:p>
          <a:p>
            <a:r>
              <a:rPr lang="en-US" dirty="0" smtClean="0"/>
              <a:t>Galileo continues to write under house arrest but has to send manuscripts to Holland where mood was more </a:t>
            </a:r>
            <a:r>
              <a:rPr lang="en-US" dirty="0" err="1" smtClean="0"/>
              <a:t>tollerant</a:t>
            </a:r>
            <a:r>
              <a:rPr lang="en-US" dirty="0" smtClean="0"/>
              <a:t> </a:t>
            </a:r>
            <a:endParaRPr lang="en-US" dirty="0"/>
          </a:p>
        </p:txBody>
      </p:sp>
    </p:spTree>
    <p:extLst>
      <p:ext uri="{BB962C8B-B14F-4D97-AF65-F5344CB8AC3E}">
        <p14:creationId xmlns:p14="http://schemas.microsoft.com/office/powerpoint/2010/main" val="34996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4. What are some examples of Renaissance literature and what messages do they convey?</a:t>
            </a:r>
            <a:endParaRPr lang="en-US" sz="3200" dirty="0"/>
          </a:p>
        </p:txBody>
      </p:sp>
      <p:sp>
        <p:nvSpPr>
          <p:cNvPr id="3" name="Content Placeholder 2"/>
          <p:cNvSpPr>
            <a:spLocks noGrp="1"/>
          </p:cNvSpPr>
          <p:nvPr>
            <p:ph idx="1"/>
          </p:nvPr>
        </p:nvSpPr>
        <p:spPr/>
        <p:txBody>
          <a:bodyPr/>
          <a:lstStyle/>
          <a:p>
            <a:r>
              <a:rPr lang="en-US" dirty="0" err="1" smtClean="0"/>
              <a:t>Mirandola</a:t>
            </a:r>
            <a:r>
              <a:rPr lang="en-US" dirty="0" smtClean="0"/>
              <a:t> – </a:t>
            </a:r>
            <a:r>
              <a:rPr lang="en-US" i="1" dirty="0" smtClean="0"/>
              <a:t>Oration on the Dignity of Man</a:t>
            </a:r>
          </a:p>
          <a:p>
            <a:r>
              <a:rPr lang="en-US" dirty="0" smtClean="0"/>
              <a:t>Castiglione – </a:t>
            </a:r>
            <a:r>
              <a:rPr lang="en-US" i="1" dirty="0" smtClean="0"/>
              <a:t>The Courtier</a:t>
            </a:r>
            <a:endParaRPr lang="en-US" dirty="0" smtClean="0"/>
          </a:p>
          <a:p>
            <a:r>
              <a:rPr lang="en-US" dirty="0" smtClean="0"/>
              <a:t>Valla – </a:t>
            </a:r>
            <a:r>
              <a:rPr lang="en-US" i="1" dirty="0" smtClean="0"/>
              <a:t>Donation of Constantine</a:t>
            </a:r>
            <a:endParaRPr lang="en-US" dirty="0" smtClean="0"/>
          </a:p>
          <a:p>
            <a:r>
              <a:rPr lang="en-US" dirty="0" smtClean="0"/>
              <a:t>Machiavelli – </a:t>
            </a:r>
            <a:r>
              <a:rPr lang="en-US" i="1" dirty="0" smtClean="0"/>
              <a:t>The Prince</a:t>
            </a:r>
            <a:endParaRPr lang="en-US" dirty="0" smtClean="0"/>
          </a:p>
          <a:p>
            <a:r>
              <a:rPr lang="en-US" dirty="0" smtClean="0"/>
              <a:t>Humanism, secularism, attack on Church, strength of individual</a:t>
            </a:r>
            <a:endParaRPr lang="en-US" dirty="0"/>
          </a:p>
        </p:txBody>
      </p:sp>
    </p:spTree>
    <p:extLst>
      <p:ext uri="{BB962C8B-B14F-4D97-AF65-F5344CB8AC3E}">
        <p14:creationId xmlns:p14="http://schemas.microsoft.com/office/powerpoint/2010/main" val="40500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49. </a:t>
            </a:r>
            <a:r>
              <a:rPr lang="en-US" sz="3200" dirty="0"/>
              <a:t>What contributions did Newton make to the Scientific Revolution?</a:t>
            </a:r>
            <a:br>
              <a:rPr lang="en-US" sz="3200" dirty="0"/>
            </a:b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How do you explain the orderly manner of planetary movement?</a:t>
            </a:r>
          </a:p>
          <a:p>
            <a:r>
              <a:rPr lang="en-US" i="1" dirty="0" smtClean="0"/>
              <a:t>Principia Mathematica</a:t>
            </a:r>
            <a:r>
              <a:rPr lang="en-US" dirty="0" smtClean="0"/>
              <a:t> – applied mathematics to motion and concluded that same force that makes things fall to earth (gravity) governs planets as well</a:t>
            </a:r>
          </a:p>
          <a:p>
            <a:r>
              <a:rPr lang="en-US" dirty="0" smtClean="0"/>
              <a:t>Made study of optics and light a scientific endeavor</a:t>
            </a:r>
          </a:p>
          <a:p>
            <a:r>
              <a:rPr lang="en-US" dirty="0" smtClean="0"/>
              <a:t>Father of calculus</a:t>
            </a:r>
          </a:p>
          <a:p>
            <a:r>
              <a:rPr lang="en-US" dirty="0" smtClean="0"/>
              <a:t>Became head of British Royal Society – scientific community that operated outside of university system that was still teaching scholasticism </a:t>
            </a:r>
            <a:endParaRPr lang="en-US" dirty="0"/>
          </a:p>
        </p:txBody>
      </p:sp>
    </p:spTree>
    <p:extLst>
      <p:ext uri="{BB962C8B-B14F-4D97-AF65-F5344CB8AC3E}">
        <p14:creationId xmlns:p14="http://schemas.microsoft.com/office/powerpoint/2010/main" val="371056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50. </a:t>
            </a:r>
            <a:r>
              <a:rPr lang="en-US" sz="3200" dirty="0"/>
              <a:t>In what ways did the Scientific Revolution impact philosophy?</a:t>
            </a:r>
            <a:br>
              <a:rPr lang="en-US" sz="3200" dirty="0"/>
            </a:br>
            <a:endParaRPr lang="en-US" sz="3200" dirty="0"/>
          </a:p>
        </p:txBody>
      </p:sp>
      <p:sp>
        <p:nvSpPr>
          <p:cNvPr id="3" name="Content Placeholder 2"/>
          <p:cNvSpPr>
            <a:spLocks noGrp="1"/>
          </p:cNvSpPr>
          <p:nvPr>
            <p:ph idx="1"/>
          </p:nvPr>
        </p:nvSpPr>
        <p:spPr/>
        <p:txBody>
          <a:bodyPr/>
          <a:lstStyle/>
          <a:p>
            <a:r>
              <a:rPr lang="en-US" dirty="0" smtClean="0"/>
              <a:t>Scientific Revolution provided a framework in which people questioned traditionally held beliefs about natural world</a:t>
            </a:r>
          </a:p>
          <a:p>
            <a:r>
              <a:rPr lang="en-US" dirty="0" smtClean="0"/>
              <a:t>People began to question whether or not political systems of the day were “natural”</a:t>
            </a:r>
          </a:p>
          <a:p>
            <a:r>
              <a:rPr lang="en-US" dirty="0" smtClean="0"/>
              <a:t>Power and prestige of Church lessened because of Scientific Revolution – Divine Right came to into question</a:t>
            </a:r>
            <a:endParaRPr lang="en-US" dirty="0"/>
          </a:p>
        </p:txBody>
      </p:sp>
    </p:spTree>
    <p:extLst>
      <p:ext uri="{BB962C8B-B14F-4D97-AF65-F5344CB8AC3E}">
        <p14:creationId xmlns:p14="http://schemas.microsoft.com/office/powerpoint/2010/main" val="32517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lvl="0" algn="l"/>
            <a:r>
              <a:rPr lang="en-US" sz="1800" dirty="0" smtClean="0"/>
              <a:t>51. </a:t>
            </a:r>
            <a:r>
              <a:rPr lang="en-US" sz="1800" dirty="0"/>
              <a:t>What were the beliefs and contributions of the following philosophers?</a:t>
            </a:r>
            <a:br>
              <a:rPr lang="en-US" sz="1800" dirty="0"/>
            </a:br>
            <a:r>
              <a:rPr lang="en-US" sz="1800" dirty="0"/>
              <a:t>Francis Bacon</a:t>
            </a:r>
            <a:br>
              <a:rPr lang="en-US" sz="1800" dirty="0"/>
            </a:br>
            <a:r>
              <a:rPr lang="en-US" sz="1800" dirty="0"/>
              <a:t>Rene Descartes </a:t>
            </a:r>
            <a:br>
              <a:rPr lang="en-US" sz="1800" dirty="0"/>
            </a:br>
            <a:r>
              <a:rPr lang="en-US" sz="1800" dirty="0" err="1"/>
              <a:t>Blaise</a:t>
            </a:r>
            <a:r>
              <a:rPr lang="en-US" sz="1800" dirty="0"/>
              <a:t> Pascal</a:t>
            </a:r>
            <a:br>
              <a:rPr lang="en-US" sz="1800" dirty="0"/>
            </a:br>
            <a:r>
              <a:rPr lang="en-US" sz="1800" dirty="0"/>
              <a:t>Thomas Hobbes</a:t>
            </a:r>
            <a:br>
              <a:rPr lang="en-US" sz="1800" dirty="0"/>
            </a:br>
            <a:r>
              <a:rPr lang="en-US" sz="1800" dirty="0"/>
              <a:t>John Locke</a:t>
            </a:r>
            <a:br>
              <a:rPr lang="en-US" sz="1800" dirty="0"/>
            </a:br>
            <a:endParaRPr lang="en-US" sz="1800" dirty="0"/>
          </a:p>
        </p:txBody>
      </p:sp>
      <p:sp>
        <p:nvSpPr>
          <p:cNvPr id="3" name="Content Placeholder 2"/>
          <p:cNvSpPr>
            <a:spLocks noGrp="1"/>
          </p:cNvSpPr>
          <p:nvPr>
            <p:ph idx="1"/>
          </p:nvPr>
        </p:nvSpPr>
        <p:spPr/>
        <p:txBody>
          <a:bodyPr>
            <a:normAutofit fontScale="47500" lnSpcReduction="20000"/>
          </a:bodyPr>
          <a:lstStyle/>
          <a:p>
            <a:r>
              <a:rPr lang="en-US" dirty="0" smtClean="0"/>
              <a:t>Francis Bacon</a:t>
            </a:r>
          </a:p>
          <a:p>
            <a:pPr lvl="1"/>
            <a:r>
              <a:rPr lang="en-US" dirty="0" smtClean="0"/>
              <a:t>Experimental methodology</a:t>
            </a:r>
          </a:p>
          <a:p>
            <a:pPr lvl="1"/>
            <a:r>
              <a:rPr lang="en-US" dirty="0" smtClean="0"/>
              <a:t>Rather than rely of body of knowledge that already existed (Scholasticism), one must experience nature and draw conclusions from that</a:t>
            </a:r>
          </a:p>
          <a:p>
            <a:r>
              <a:rPr lang="en-US" dirty="0" smtClean="0"/>
              <a:t>Rene Descartes</a:t>
            </a:r>
          </a:p>
          <a:p>
            <a:pPr lvl="1"/>
            <a:r>
              <a:rPr lang="en-US" dirty="0" smtClean="0"/>
              <a:t>Deductive reasoning – using reason to go from general to specific</a:t>
            </a:r>
            <a:r>
              <a:rPr lang="en-US" dirty="0"/>
              <a:t> </a:t>
            </a:r>
            <a:r>
              <a:rPr lang="en-US" dirty="0" smtClean="0"/>
              <a:t>(anti-Bacon)</a:t>
            </a:r>
          </a:p>
          <a:p>
            <a:pPr lvl="1"/>
            <a:r>
              <a:rPr lang="en-US" dirty="0" smtClean="0"/>
              <a:t>“I think, therefore I am”</a:t>
            </a:r>
          </a:p>
          <a:p>
            <a:pPr lvl="1"/>
            <a:r>
              <a:rPr lang="en-US" dirty="0" smtClean="0"/>
              <a:t>Nature has 2 distinct elements: mind and matter</a:t>
            </a:r>
          </a:p>
          <a:p>
            <a:pPr lvl="2"/>
            <a:r>
              <a:rPr lang="en-US" dirty="0" smtClean="0"/>
              <a:t>Mind dealt with soul and spirit – left to theologians</a:t>
            </a:r>
          </a:p>
          <a:p>
            <a:pPr lvl="2"/>
            <a:r>
              <a:rPr lang="en-US" dirty="0" smtClean="0"/>
              <a:t>Matter dealt with natural world – left to scientists</a:t>
            </a:r>
          </a:p>
          <a:p>
            <a:r>
              <a:rPr lang="en-US" dirty="0" err="1" smtClean="0"/>
              <a:t>Blaise</a:t>
            </a:r>
            <a:r>
              <a:rPr lang="en-US" dirty="0" smtClean="0"/>
              <a:t> Pascal</a:t>
            </a:r>
          </a:p>
          <a:p>
            <a:pPr lvl="1"/>
            <a:r>
              <a:rPr lang="en-US" dirty="0" smtClean="0"/>
              <a:t>Pascal’s Wager – it is better to believe in God and be wrong than to not believe in him and be wrong</a:t>
            </a:r>
          </a:p>
          <a:p>
            <a:r>
              <a:rPr lang="en-US" dirty="0" smtClean="0"/>
              <a:t>Thomas Hobbes</a:t>
            </a:r>
          </a:p>
          <a:p>
            <a:pPr lvl="1"/>
            <a:r>
              <a:rPr lang="en-US" dirty="0" smtClean="0"/>
              <a:t>Applied scientific thinking to politics</a:t>
            </a:r>
          </a:p>
          <a:p>
            <a:pPr lvl="1"/>
            <a:r>
              <a:rPr lang="en-US" i="1" dirty="0" smtClean="0"/>
              <a:t>Leviathan</a:t>
            </a:r>
            <a:r>
              <a:rPr lang="en-US" dirty="0" smtClean="0"/>
              <a:t> – “life is nasty, brutish and short” – human nature is evil, we are just animals</a:t>
            </a:r>
          </a:p>
          <a:p>
            <a:pPr lvl="1"/>
            <a:r>
              <a:rPr lang="en-US" dirty="0" smtClean="0"/>
              <a:t>Justified strong absolutist government (but not Divine Right) to restrain evils of human nature</a:t>
            </a:r>
          </a:p>
          <a:p>
            <a:r>
              <a:rPr lang="en-US" dirty="0" smtClean="0"/>
              <a:t>John Locke</a:t>
            </a:r>
          </a:p>
          <a:p>
            <a:pPr lvl="1"/>
            <a:r>
              <a:rPr lang="en-US" dirty="0" smtClean="0"/>
              <a:t>Man is born free in nature and enters into a “social contract” with the state</a:t>
            </a:r>
          </a:p>
          <a:p>
            <a:pPr lvl="1"/>
            <a:r>
              <a:rPr lang="en-US" dirty="0" smtClean="0"/>
              <a:t>Still has “natural rights” that the state must protect and if it doesn’t, man is justified in overthrowing that government </a:t>
            </a:r>
          </a:p>
          <a:p>
            <a:pPr lvl="1"/>
            <a:r>
              <a:rPr lang="en-US" dirty="0" smtClean="0"/>
              <a:t>Tabula Rasa – mind is a blank slate at birth and all knowledge comes from experience</a:t>
            </a:r>
          </a:p>
        </p:txBody>
      </p:sp>
    </p:spTree>
    <p:extLst>
      <p:ext uri="{BB962C8B-B14F-4D97-AF65-F5344CB8AC3E}">
        <p14:creationId xmlns:p14="http://schemas.microsoft.com/office/powerpoint/2010/main" val="10803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52. </a:t>
            </a:r>
            <a:r>
              <a:rPr lang="en-US" sz="3200" dirty="0"/>
              <a:t>What was the Enlightenment and what impact did it have on philosophy?</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Kant – “dare to know”</a:t>
            </a:r>
          </a:p>
          <a:p>
            <a:r>
              <a:rPr lang="en-US" dirty="0" smtClean="0"/>
              <a:t>Cast off ideas of the past that had been accepted simply because of tradition or intellectual laziness and use reason to probe for answers </a:t>
            </a:r>
          </a:p>
          <a:p>
            <a:r>
              <a:rPr lang="en-US" dirty="0" smtClean="0"/>
              <a:t>Print culture – largely literate community, people wanted anything/everything to read</a:t>
            </a:r>
          </a:p>
          <a:p>
            <a:r>
              <a:rPr lang="en-US" dirty="0" smtClean="0"/>
              <a:t>Deeply rooted in Scientific Revolution at first</a:t>
            </a:r>
          </a:p>
          <a:p>
            <a:pPr lvl="1"/>
            <a:r>
              <a:rPr lang="en-US" dirty="0" smtClean="0"/>
              <a:t>Changed to question political, economic, social and religious traditions</a:t>
            </a:r>
          </a:p>
          <a:p>
            <a:pPr marL="457200" lvl="1" indent="0">
              <a:buNone/>
            </a:pPr>
            <a:endParaRPr lang="en-US" dirty="0"/>
          </a:p>
        </p:txBody>
      </p:sp>
    </p:spTree>
    <p:extLst>
      <p:ext uri="{BB962C8B-B14F-4D97-AF65-F5344CB8AC3E}">
        <p14:creationId xmlns:p14="http://schemas.microsoft.com/office/powerpoint/2010/main" val="11610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lvl="0" algn="l"/>
            <a:r>
              <a:rPr lang="en-US" sz="2000" dirty="0" smtClean="0"/>
              <a:t>53. </a:t>
            </a:r>
            <a:r>
              <a:rPr lang="en-US" sz="2000" dirty="0"/>
              <a:t>What were the works and beliefs of the following Enlightenment thinkers (philosophes)?</a:t>
            </a:r>
            <a:br>
              <a:rPr lang="en-US" sz="2000" dirty="0"/>
            </a:br>
            <a:r>
              <a:rPr lang="en-US" sz="2000" dirty="0"/>
              <a:t>Voltaire</a:t>
            </a:r>
            <a:br>
              <a:rPr lang="en-US" sz="2000" dirty="0"/>
            </a:br>
            <a:r>
              <a:rPr lang="en-US" sz="2000" dirty="0"/>
              <a:t>Montesquieu</a:t>
            </a:r>
            <a:br>
              <a:rPr lang="en-US" sz="2000" dirty="0"/>
            </a:br>
            <a:r>
              <a:rPr lang="en-US" sz="2000" dirty="0"/>
              <a:t>Diderot</a:t>
            </a:r>
            <a:br>
              <a:rPr lang="en-US" sz="2000" dirty="0"/>
            </a:br>
            <a:r>
              <a:rPr lang="en-US" sz="2000" dirty="0"/>
              <a:t>Jean-Jacques Rousseau</a:t>
            </a:r>
            <a:br>
              <a:rPr lang="en-US" sz="2000" dirty="0"/>
            </a:br>
            <a:endParaRPr lang="en-US" sz="2000" dirty="0"/>
          </a:p>
        </p:txBody>
      </p:sp>
      <p:sp>
        <p:nvSpPr>
          <p:cNvPr id="3" name="Content Placeholder 2"/>
          <p:cNvSpPr>
            <a:spLocks noGrp="1"/>
          </p:cNvSpPr>
          <p:nvPr>
            <p:ph idx="1"/>
          </p:nvPr>
        </p:nvSpPr>
        <p:spPr>
          <a:xfrm>
            <a:off x="457200" y="2133600"/>
            <a:ext cx="8229600" cy="4343400"/>
          </a:xfrm>
        </p:spPr>
        <p:txBody>
          <a:bodyPr>
            <a:normAutofit fontScale="55000" lnSpcReduction="20000"/>
          </a:bodyPr>
          <a:lstStyle/>
          <a:p>
            <a:r>
              <a:rPr lang="en-US" dirty="0" smtClean="0"/>
              <a:t>Voltaire</a:t>
            </a:r>
          </a:p>
          <a:p>
            <a:pPr lvl="1"/>
            <a:r>
              <a:rPr lang="en-US" dirty="0" smtClean="0"/>
              <a:t>Looks to England as model state of tolerance and freedom</a:t>
            </a:r>
          </a:p>
          <a:p>
            <a:pPr lvl="1"/>
            <a:r>
              <a:rPr lang="en-US" dirty="0" smtClean="0"/>
              <a:t>Deist – believed in a god that created universe but then science took over</a:t>
            </a:r>
          </a:p>
          <a:p>
            <a:pPr lvl="1"/>
            <a:r>
              <a:rPr lang="en-US" i="1" dirty="0" err="1" smtClean="0"/>
              <a:t>Candide</a:t>
            </a:r>
            <a:r>
              <a:rPr lang="en-US" dirty="0" smtClean="0"/>
              <a:t> – one cannot expect to find contentment in a specific philosophical system but needs to find a private inner solace</a:t>
            </a:r>
          </a:p>
          <a:p>
            <a:r>
              <a:rPr lang="en-US" dirty="0" smtClean="0"/>
              <a:t>Montesquieu</a:t>
            </a:r>
          </a:p>
          <a:p>
            <a:pPr lvl="1"/>
            <a:r>
              <a:rPr lang="en-US" i="1" dirty="0" smtClean="0"/>
              <a:t>Spirit of the Laws</a:t>
            </a:r>
            <a:r>
              <a:rPr lang="en-US" dirty="0" smtClean="0"/>
              <a:t> – advocated for separation of powers</a:t>
            </a:r>
          </a:p>
          <a:p>
            <a:pPr lvl="1"/>
            <a:r>
              <a:rPr lang="en-US" i="1" dirty="0" smtClean="0"/>
              <a:t>Persian Letters</a:t>
            </a:r>
            <a:r>
              <a:rPr lang="en-US" dirty="0" smtClean="0"/>
              <a:t> – attack on religious zealotry &amp; advocated for a universal system of justice</a:t>
            </a:r>
          </a:p>
          <a:p>
            <a:r>
              <a:rPr lang="en-US" dirty="0" smtClean="0"/>
              <a:t>Diderot</a:t>
            </a:r>
          </a:p>
          <a:p>
            <a:pPr lvl="1"/>
            <a:r>
              <a:rPr lang="en-US" dirty="0" smtClean="0"/>
              <a:t>Published </a:t>
            </a:r>
            <a:r>
              <a:rPr lang="en-US" i="1" dirty="0" smtClean="0"/>
              <a:t>Encyclopedia</a:t>
            </a:r>
            <a:r>
              <a:rPr lang="en-US" dirty="0" smtClean="0"/>
              <a:t> – collection of essays of Scientific and Enlightenment though</a:t>
            </a:r>
          </a:p>
          <a:p>
            <a:pPr lvl="1"/>
            <a:r>
              <a:rPr lang="en-US" dirty="0" smtClean="0"/>
              <a:t>Allowed for people to become educated in changing thought of the times</a:t>
            </a:r>
          </a:p>
          <a:p>
            <a:pPr lvl="1"/>
            <a:r>
              <a:rPr lang="en-US" dirty="0" smtClean="0"/>
              <a:t>Helped to spread Enlightenment ideas</a:t>
            </a:r>
          </a:p>
          <a:p>
            <a:r>
              <a:rPr lang="en-US" dirty="0" smtClean="0"/>
              <a:t>Jean-Jacques Rousseau</a:t>
            </a:r>
          </a:p>
          <a:p>
            <a:pPr lvl="1"/>
            <a:r>
              <a:rPr lang="en-US" dirty="0" smtClean="0"/>
              <a:t>Not traditional philosophe – no social graces, antagonistic</a:t>
            </a:r>
          </a:p>
          <a:p>
            <a:pPr lvl="1"/>
            <a:r>
              <a:rPr lang="en-US" dirty="0" smtClean="0"/>
              <a:t>Advocated for direct democracy</a:t>
            </a:r>
          </a:p>
          <a:p>
            <a:pPr lvl="1"/>
            <a:r>
              <a:rPr lang="en-US" dirty="0" smtClean="0"/>
              <a:t>Writings became foundation of radical stage of French Revolution</a:t>
            </a:r>
          </a:p>
          <a:p>
            <a:pPr lvl="1"/>
            <a:r>
              <a:rPr lang="en-US" i="1" dirty="0" smtClean="0"/>
              <a:t>Social Contract</a:t>
            </a:r>
            <a:r>
              <a:rPr lang="en-US" dirty="0" smtClean="0"/>
              <a:t> – reform all society, sovereignty would not be expressed through king but through the general will of the people (Robespierre’s Republic of Virtue!!)</a:t>
            </a:r>
            <a:endParaRPr lang="en-US" i="1" dirty="0" smtClean="0"/>
          </a:p>
        </p:txBody>
      </p:sp>
    </p:spTree>
    <p:extLst>
      <p:ext uri="{BB962C8B-B14F-4D97-AF65-F5344CB8AC3E}">
        <p14:creationId xmlns:p14="http://schemas.microsoft.com/office/powerpoint/2010/main" val="40182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54. </a:t>
            </a:r>
            <a:r>
              <a:rPr lang="en-US" sz="3200" dirty="0"/>
              <a:t>How were Enlightenment ideas spread and received in Germany, Italy and Scotland?</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Germany</a:t>
            </a:r>
          </a:p>
          <a:p>
            <a:pPr lvl="1"/>
            <a:r>
              <a:rPr lang="en-US" dirty="0" smtClean="0"/>
              <a:t>Immanuel Kant – </a:t>
            </a:r>
            <a:r>
              <a:rPr lang="en-US" i="1" dirty="0" smtClean="0"/>
              <a:t>Critic of Pure Reason</a:t>
            </a:r>
            <a:r>
              <a:rPr lang="en-US" dirty="0" smtClean="0"/>
              <a:t> – against the idea that all knowledge is empirical and other hidden knowledge may exist beyond human reason</a:t>
            </a:r>
          </a:p>
          <a:p>
            <a:r>
              <a:rPr lang="en-US" dirty="0" smtClean="0"/>
              <a:t>Italy</a:t>
            </a:r>
          </a:p>
          <a:p>
            <a:pPr lvl="1"/>
            <a:r>
              <a:rPr lang="en-US" dirty="0" err="1" smtClean="0"/>
              <a:t>Cesare</a:t>
            </a:r>
            <a:r>
              <a:rPr lang="en-US" dirty="0" smtClean="0"/>
              <a:t> </a:t>
            </a:r>
            <a:r>
              <a:rPr lang="en-US" dirty="0" err="1" smtClean="0"/>
              <a:t>Beccaria</a:t>
            </a:r>
            <a:r>
              <a:rPr lang="en-US" dirty="0" smtClean="0"/>
              <a:t> – </a:t>
            </a:r>
            <a:r>
              <a:rPr lang="en-US" i="1" dirty="0" smtClean="0"/>
              <a:t>On Crimes and Punishment </a:t>
            </a:r>
            <a:r>
              <a:rPr lang="en-US" dirty="0" smtClean="0"/>
              <a:t>– advocated for rights of the accused and reform in the judicial system</a:t>
            </a:r>
          </a:p>
          <a:p>
            <a:r>
              <a:rPr lang="en-US" dirty="0" smtClean="0"/>
              <a:t>Scotland</a:t>
            </a:r>
          </a:p>
          <a:p>
            <a:pPr lvl="1"/>
            <a:r>
              <a:rPr lang="en-US" dirty="0" smtClean="0"/>
              <a:t>David Hume – </a:t>
            </a:r>
            <a:r>
              <a:rPr lang="en-US" i="1" dirty="0" smtClean="0"/>
              <a:t>Inquiry into Human Nature</a:t>
            </a:r>
            <a:r>
              <a:rPr lang="en-US" dirty="0" smtClean="0"/>
              <a:t> – atheist, no empirical evidence of miracles</a:t>
            </a:r>
          </a:p>
          <a:p>
            <a:pPr lvl="1"/>
            <a:r>
              <a:rPr lang="en-US" dirty="0" smtClean="0"/>
              <a:t>Edward Gibbon – </a:t>
            </a:r>
            <a:r>
              <a:rPr lang="en-US" i="1" dirty="0" smtClean="0"/>
              <a:t>Decline and Fall of the Roman Empire</a:t>
            </a:r>
            <a:r>
              <a:rPr lang="en-US" dirty="0" smtClean="0"/>
              <a:t> – criticized Christianity </a:t>
            </a:r>
          </a:p>
          <a:p>
            <a:pPr lvl="1"/>
            <a:r>
              <a:rPr lang="en-US" dirty="0" smtClean="0"/>
              <a:t>Adam Smith – </a:t>
            </a:r>
            <a:r>
              <a:rPr lang="en-US" i="1" dirty="0" smtClean="0"/>
              <a:t>Inquiry into the Nature and Causes of the Wealth of Nations</a:t>
            </a:r>
            <a:r>
              <a:rPr lang="en-US" dirty="0" smtClean="0"/>
              <a:t> – advocated for less government control over economy, invisible hand, laissez faire, CAPITALISM </a:t>
            </a:r>
            <a:endParaRPr lang="en-US" dirty="0"/>
          </a:p>
        </p:txBody>
      </p:sp>
    </p:spTree>
    <p:extLst>
      <p:ext uri="{BB962C8B-B14F-4D97-AF65-F5344CB8AC3E}">
        <p14:creationId xmlns:p14="http://schemas.microsoft.com/office/powerpoint/2010/main" val="9478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55. </a:t>
            </a:r>
            <a:r>
              <a:rPr lang="en-US" sz="3200" dirty="0"/>
              <a:t>What role did women play in the Enlightenment?</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Paris salons organized and held by women</a:t>
            </a:r>
          </a:p>
          <a:p>
            <a:r>
              <a:rPr lang="en-US" dirty="0" smtClean="0"/>
              <a:t>Wealthy and aristocratic women would help the philosophes through donations, government sinecure</a:t>
            </a:r>
          </a:p>
          <a:p>
            <a:r>
              <a:rPr lang="en-US" dirty="0" smtClean="0"/>
              <a:t>Philosophes were not advocates for women’s rights generally</a:t>
            </a:r>
          </a:p>
          <a:p>
            <a:r>
              <a:rPr lang="en-US" dirty="0" smtClean="0"/>
              <a:t>Mary Wollstonecraft – </a:t>
            </a:r>
            <a:r>
              <a:rPr lang="en-US" i="1" dirty="0" smtClean="0"/>
              <a:t>Vindication of the Rights of Women</a:t>
            </a:r>
            <a:r>
              <a:rPr lang="en-US" dirty="0" smtClean="0"/>
              <a:t> – women should have the right to vote as well as hold political office</a:t>
            </a:r>
            <a:endParaRPr lang="en-US" dirty="0"/>
          </a:p>
        </p:txBody>
      </p:sp>
    </p:spTree>
    <p:extLst>
      <p:ext uri="{BB962C8B-B14F-4D97-AF65-F5344CB8AC3E}">
        <p14:creationId xmlns:p14="http://schemas.microsoft.com/office/powerpoint/2010/main" val="40358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56. </a:t>
            </a:r>
            <a:r>
              <a:rPr lang="en-US" sz="3200" dirty="0"/>
              <a:t>What is Enlightened Absolutism and where was it practiced?</a:t>
            </a:r>
            <a:br>
              <a:rPr lang="en-US" sz="3200" dirty="0"/>
            </a:br>
            <a:endParaRPr lang="en-US" sz="3200" dirty="0"/>
          </a:p>
        </p:txBody>
      </p:sp>
      <p:sp>
        <p:nvSpPr>
          <p:cNvPr id="3" name="Content Placeholder 2"/>
          <p:cNvSpPr>
            <a:spLocks noGrp="1"/>
          </p:cNvSpPr>
          <p:nvPr>
            <p:ph idx="1"/>
          </p:nvPr>
        </p:nvSpPr>
        <p:spPr/>
        <p:txBody>
          <a:bodyPr/>
          <a:lstStyle/>
          <a:p>
            <a:r>
              <a:rPr lang="en-US" dirty="0" smtClean="0"/>
              <a:t>Monarchs of Eastern Europe who wished to solidify and justify their power over their people and nobles used some Enlightenment ideas to do so</a:t>
            </a:r>
          </a:p>
          <a:p>
            <a:r>
              <a:rPr lang="en-US" dirty="0" smtClean="0"/>
              <a:t>Less about really implementing Enlightenment ideas than extending their absolute control over their people</a:t>
            </a:r>
          </a:p>
          <a:p>
            <a:r>
              <a:rPr lang="en-US" dirty="0" smtClean="0"/>
              <a:t>Prussia, Austria, Russia</a:t>
            </a:r>
            <a:endParaRPr lang="en-US" dirty="0"/>
          </a:p>
        </p:txBody>
      </p:sp>
    </p:spTree>
    <p:extLst>
      <p:ext uri="{BB962C8B-B14F-4D97-AF65-F5344CB8AC3E}">
        <p14:creationId xmlns:p14="http://schemas.microsoft.com/office/powerpoint/2010/main" val="40588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57. </a:t>
            </a:r>
            <a:r>
              <a:rPr lang="en-US" sz="3200" dirty="0"/>
              <a:t>How did Prussia and Austria develop in the eighteenth century?</a:t>
            </a:r>
            <a:br>
              <a:rPr lang="en-US" sz="3200" dirty="0"/>
            </a:br>
            <a:endParaRPr lang="en-US" sz="3200" dirty="0"/>
          </a:p>
        </p:txBody>
      </p:sp>
      <p:sp>
        <p:nvSpPr>
          <p:cNvPr id="3" name="Content Placeholder 2"/>
          <p:cNvSpPr>
            <a:spLocks noGrp="1"/>
          </p:cNvSpPr>
          <p:nvPr>
            <p:ph idx="1"/>
          </p:nvPr>
        </p:nvSpPr>
        <p:spPr>
          <a:xfrm>
            <a:off x="457200" y="1371600"/>
            <a:ext cx="8229600" cy="5257800"/>
          </a:xfrm>
        </p:spPr>
        <p:txBody>
          <a:bodyPr>
            <a:normAutofit fontScale="55000" lnSpcReduction="20000"/>
          </a:bodyPr>
          <a:lstStyle/>
          <a:p>
            <a:r>
              <a:rPr lang="en-US" dirty="0" smtClean="0"/>
              <a:t>Prussia</a:t>
            </a:r>
          </a:p>
          <a:p>
            <a:pPr lvl="1"/>
            <a:r>
              <a:rPr lang="en-US" dirty="0" smtClean="0"/>
              <a:t>Devastated by Thirty Years’ War</a:t>
            </a:r>
          </a:p>
          <a:p>
            <a:pPr lvl="1"/>
            <a:r>
              <a:rPr lang="en-US" dirty="0" smtClean="0"/>
              <a:t>Land and labor shortages resulted in the establishment of serfdom and the rise of the Junkers (nobles)</a:t>
            </a:r>
          </a:p>
          <a:p>
            <a:pPr lvl="1"/>
            <a:r>
              <a:rPr lang="en-US" dirty="0" smtClean="0"/>
              <a:t>Frederick William</a:t>
            </a:r>
          </a:p>
          <a:p>
            <a:pPr lvl="2"/>
            <a:r>
              <a:rPr lang="en-US" dirty="0" smtClean="0"/>
              <a:t>Build army with Junker help in exchange for giving the Junkers almost complete control over their serfs</a:t>
            </a:r>
          </a:p>
          <a:p>
            <a:pPr lvl="1"/>
            <a:r>
              <a:rPr lang="en-US" dirty="0" smtClean="0"/>
              <a:t>Frederick the Great</a:t>
            </a:r>
          </a:p>
          <a:p>
            <a:pPr lvl="2"/>
            <a:r>
              <a:rPr lang="en-US" dirty="0" smtClean="0"/>
              <a:t>Ruled with Enlightenment ideas – better treatment of serfs, no capital punishment</a:t>
            </a:r>
          </a:p>
          <a:p>
            <a:pPr lvl="2"/>
            <a:r>
              <a:rPr lang="en-US" dirty="0" smtClean="0"/>
              <a:t>Continued policy with Junkers</a:t>
            </a:r>
          </a:p>
          <a:p>
            <a:r>
              <a:rPr lang="en-US" dirty="0" smtClean="0"/>
              <a:t>Austria</a:t>
            </a:r>
          </a:p>
          <a:p>
            <a:pPr lvl="1"/>
            <a:r>
              <a:rPr lang="en-US" dirty="0" smtClean="0"/>
              <a:t>Maria Theresa – ruled with Enlightenment ideas</a:t>
            </a:r>
          </a:p>
          <a:p>
            <a:pPr lvl="1"/>
            <a:r>
              <a:rPr lang="en-US" dirty="0" smtClean="0"/>
              <a:t>Joseph II – religious toleration by limiting the power of the Catholic Church and giving rights to Jews &amp; Protestants</a:t>
            </a:r>
          </a:p>
          <a:p>
            <a:r>
              <a:rPr lang="en-US" dirty="0" smtClean="0"/>
              <a:t>War of Austrian Succession – war over who should take over after Charles VI’s death as Holy Roman Emperor</a:t>
            </a:r>
          </a:p>
          <a:p>
            <a:pPr lvl="1"/>
            <a:r>
              <a:rPr lang="en-US" dirty="0" smtClean="0"/>
              <a:t>Pragmatic Sanction – various lands can remain under Hapsburg control regardless of next Holy Roman Emperor, Hapsburg or not</a:t>
            </a:r>
          </a:p>
          <a:p>
            <a:pPr lvl="1"/>
            <a:r>
              <a:rPr lang="en-US" dirty="0" smtClean="0"/>
              <a:t>Treaty of Aix-la-Chapelle – saved Hapsburg control over Austria and Holy Roman Empire</a:t>
            </a:r>
          </a:p>
          <a:p>
            <a:pPr lvl="1"/>
            <a:r>
              <a:rPr lang="en-US" dirty="0" smtClean="0"/>
              <a:t>Diplomatic Revolution – reversal of alliances – France now allied with Austria for first time ever to check Prussian power, Great Britain joins sides with Prussia</a:t>
            </a:r>
          </a:p>
          <a:p>
            <a:pPr lvl="2"/>
            <a:r>
              <a:rPr lang="en-US" dirty="0" smtClean="0"/>
              <a:t>Helped to bring about Seven Years War – Prussia winner on continent, Great Britain winner in colonies</a:t>
            </a:r>
            <a:endParaRPr lang="en-US" dirty="0"/>
          </a:p>
        </p:txBody>
      </p:sp>
    </p:spTree>
    <p:extLst>
      <p:ext uri="{BB962C8B-B14F-4D97-AF65-F5344CB8AC3E}">
        <p14:creationId xmlns:p14="http://schemas.microsoft.com/office/powerpoint/2010/main" val="42669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58. </a:t>
            </a:r>
            <a:r>
              <a:rPr lang="en-US" sz="3200" dirty="0"/>
              <a:t>How did Russia develop in the eighteenth century?</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Russia closed off from Western Europe until the 16</a:t>
            </a:r>
            <a:r>
              <a:rPr lang="en-US" baseline="30000" dirty="0" smtClean="0"/>
              <a:t>th</a:t>
            </a:r>
            <a:r>
              <a:rPr lang="en-US" dirty="0" smtClean="0"/>
              <a:t> century because of Mongol rule</a:t>
            </a:r>
          </a:p>
          <a:p>
            <a:pPr lvl="1"/>
            <a:r>
              <a:rPr lang="en-US" dirty="0" smtClean="0"/>
              <a:t>No Renaissance, Scientific Revolution – behind from Western Europe in many ways</a:t>
            </a:r>
          </a:p>
          <a:p>
            <a:r>
              <a:rPr lang="en-US" dirty="0" smtClean="0"/>
              <a:t>Ivan the Terrible – expands Moscow (Muscovy)</a:t>
            </a:r>
          </a:p>
          <a:p>
            <a:r>
              <a:rPr lang="en-US" dirty="0" smtClean="0"/>
              <a:t>Peter the Great – Westernizes (modernizes) Russia</a:t>
            </a:r>
          </a:p>
          <a:p>
            <a:pPr lvl="1"/>
            <a:r>
              <a:rPr lang="en-US" dirty="0" smtClean="0"/>
              <a:t>Wrangled in power of nobles thus increasing his own power – Absolute Monarch</a:t>
            </a:r>
          </a:p>
          <a:p>
            <a:pPr lvl="1"/>
            <a:r>
              <a:rPr lang="en-US" dirty="0" smtClean="0"/>
              <a:t>Built St. Petersburg – warm water sea port that gave Russia a chance to expand its trade</a:t>
            </a:r>
          </a:p>
          <a:p>
            <a:pPr lvl="1"/>
            <a:r>
              <a:rPr lang="en-US" dirty="0" smtClean="0"/>
              <a:t>Built Russian navy</a:t>
            </a:r>
          </a:p>
          <a:p>
            <a:r>
              <a:rPr lang="en-US" dirty="0" smtClean="0"/>
              <a:t>Catherine the Great</a:t>
            </a:r>
          </a:p>
          <a:p>
            <a:pPr lvl="1"/>
            <a:r>
              <a:rPr lang="en-US" dirty="0" smtClean="0"/>
              <a:t>Enlightened Monarch</a:t>
            </a:r>
            <a:r>
              <a:rPr lang="en-US" dirty="0"/>
              <a:t> </a:t>
            </a:r>
            <a:r>
              <a:rPr lang="en-US" dirty="0" smtClean="0"/>
              <a:t>when it served her needs</a:t>
            </a:r>
          </a:p>
          <a:p>
            <a:pPr lvl="1"/>
            <a:r>
              <a:rPr lang="en-US" dirty="0" smtClean="0"/>
              <a:t>No real reforms were brought about</a:t>
            </a:r>
          </a:p>
        </p:txBody>
      </p:sp>
    </p:spTree>
    <p:extLst>
      <p:ext uri="{BB962C8B-B14F-4D97-AF65-F5344CB8AC3E}">
        <p14:creationId xmlns:p14="http://schemas.microsoft.com/office/powerpoint/2010/main" val="41483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5. What changes in art came about because of the Renaissance?</a:t>
            </a:r>
            <a:endParaRPr lang="en-US" sz="3200" dirty="0"/>
          </a:p>
        </p:txBody>
      </p:sp>
      <p:sp>
        <p:nvSpPr>
          <p:cNvPr id="3" name="Content Placeholder 2"/>
          <p:cNvSpPr>
            <a:spLocks noGrp="1"/>
          </p:cNvSpPr>
          <p:nvPr>
            <p:ph idx="1"/>
          </p:nvPr>
        </p:nvSpPr>
        <p:spPr/>
        <p:txBody>
          <a:bodyPr/>
          <a:lstStyle/>
          <a:p>
            <a:r>
              <a:rPr lang="en-US" dirty="0" smtClean="0"/>
              <a:t>Oil painting</a:t>
            </a:r>
          </a:p>
          <a:p>
            <a:r>
              <a:rPr lang="en-US" dirty="0" smtClean="0"/>
              <a:t>Contrast between light and dark colors</a:t>
            </a:r>
          </a:p>
          <a:p>
            <a:r>
              <a:rPr lang="en-US" dirty="0" smtClean="0"/>
              <a:t>*Single point perspective</a:t>
            </a:r>
          </a:p>
          <a:p>
            <a:r>
              <a:rPr lang="en-US" dirty="0" smtClean="0"/>
              <a:t>Realistic sculpture</a:t>
            </a:r>
          </a:p>
          <a:p>
            <a:r>
              <a:rPr lang="en-US" dirty="0" smtClean="0"/>
              <a:t>Massive architectural undertakings </a:t>
            </a:r>
          </a:p>
          <a:p>
            <a:r>
              <a:rPr lang="en-US" dirty="0" err="1" smtClean="0"/>
              <a:t>Manerism</a:t>
            </a:r>
            <a:endParaRPr lang="en-US" dirty="0"/>
          </a:p>
        </p:txBody>
      </p:sp>
    </p:spTree>
    <p:extLst>
      <p:ext uri="{BB962C8B-B14F-4D97-AF65-F5344CB8AC3E}">
        <p14:creationId xmlns:p14="http://schemas.microsoft.com/office/powerpoint/2010/main" val="14124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59. </a:t>
            </a:r>
            <a:r>
              <a:rPr lang="en-US" sz="3200" dirty="0"/>
              <a:t>How did Poland cease to be in the eighteenth century?</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No centralized government, dominant but weak nobility</a:t>
            </a:r>
          </a:p>
          <a:p>
            <a:r>
              <a:rPr lang="en-US" dirty="0" smtClean="0"/>
              <a:t>1772 – Russia, Prussia &amp; Austria force first partition of Poland</a:t>
            </a:r>
          </a:p>
          <a:p>
            <a:pPr lvl="1"/>
            <a:r>
              <a:rPr lang="en-US" dirty="0" smtClean="0"/>
              <a:t>Poland creates first written constitution, </a:t>
            </a:r>
            <a:r>
              <a:rPr lang="en-US" dirty="0" err="1" smtClean="0"/>
              <a:t>Sejm</a:t>
            </a:r>
            <a:r>
              <a:rPr lang="en-US" dirty="0" smtClean="0"/>
              <a:t> (parliament) ratifies</a:t>
            </a:r>
          </a:p>
          <a:p>
            <a:r>
              <a:rPr lang="en-US" dirty="0" smtClean="0"/>
              <a:t>Prussia &amp; Russia insisted on the removal of the constitution and instituted the Second Partition of Poland</a:t>
            </a:r>
          </a:p>
          <a:p>
            <a:pPr lvl="1"/>
            <a:r>
              <a:rPr lang="en-US" dirty="0" err="1" smtClean="0"/>
              <a:t>Tadeusz</a:t>
            </a:r>
            <a:r>
              <a:rPr lang="en-US" dirty="0" smtClean="0"/>
              <a:t> Kosciuszko leads military revolt</a:t>
            </a:r>
          </a:p>
          <a:p>
            <a:r>
              <a:rPr lang="en-US" dirty="0" smtClean="0"/>
              <a:t>King abdicates in 1795 – third and final partition of Poland happens, wiping it off the map until the end of WWI</a:t>
            </a:r>
            <a:endParaRPr lang="en-US" dirty="0"/>
          </a:p>
        </p:txBody>
      </p:sp>
    </p:spTree>
    <p:extLst>
      <p:ext uri="{BB962C8B-B14F-4D97-AF65-F5344CB8AC3E}">
        <p14:creationId xmlns:p14="http://schemas.microsoft.com/office/powerpoint/2010/main" val="323706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60. </a:t>
            </a:r>
            <a:r>
              <a:rPr lang="en-US" sz="3200" dirty="0"/>
              <a:t>What political developments happened in Great Britain in the eighteenth century?</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Most stable nation  in the 18</a:t>
            </a:r>
            <a:r>
              <a:rPr lang="en-US" baseline="30000" dirty="0" smtClean="0"/>
              <a:t>th</a:t>
            </a:r>
            <a:r>
              <a:rPr lang="en-US" dirty="0" smtClean="0"/>
              <a:t> century</a:t>
            </a:r>
          </a:p>
          <a:p>
            <a:r>
              <a:rPr lang="en-US" dirty="0" smtClean="0"/>
              <a:t>Triumph of Parliament allowed for political stability, overseas empire and beginning of the Industrial Revolution</a:t>
            </a:r>
          </a:p>
          <a:p>
            <a:r>
              <a:rPr lang="en-US" dirty="0" smtClean="0"/>
              <a:t>Emergence of the office of Prime Minister</a:t>
            </a:r>
          </a:p>
          <a:p>
            <a:pPr lvl="1"/>
            <a:r>
              <a:rPr lang="en-US" dirty="0" smtClean="0"/>
              <a:t>Robert Walpole = first PM</a:t>
            </a:r>
          </a:p>
          <a:p>
            <a:r>
              <a:rPr lang="en-US" dirty="0" smtClean="0"/>
              <a:t>Tories and Whigs – two political groups that argued over path of Parliament</a:t>
            </a:r>
          </a:p>
          <a:p>
            <a:r>
              <a:rPr lang="en-US" dirty="0" smtClean="0"/>
              <a:t>Seven Years War successful in gaining territory in North America &amp; Caribbean but caused discontent in American colonies over taxation</a:t>
            </a:r>
          </a:p>
          <a:p>
            <a:r>
              <a:rPr lang="en-US" dirty="0" smtClean="0"/>
              <a:t>American Revolution</a:t>
            </a:r>
          </a:p>
          <a:p>
            <a:r>
              <a:rPr lang="en-US" dirty="0" smtClean="0"/>
              <a:t>Political and social reforms begin to happen after American Revolution but are stopped in light of radical nature of French Revolution </a:t>
            </a:r>
            <a:endParaRPr lang="en-US" dirty="0"/>
          </a:p>
        </p:txBody>
      </p:sp>
    </p:spTree>
    <p:extLst>
      <p:ext uri="{BB962C8B-B14F-4D97-AF65-F5344CB8AC3E}">
        <p14:creationId xmlns:p14="http://schemas.microsoft.com/office/powerpoint/2010/main" val="31550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61. </a:t>
            </a:r>
            <a:r>
              <a:rPr lang="en-US" sz="3200" dirty="0"/>
              <a:t>How was royal absolutism challenged in France in the eighteenth century?</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Royal Absolutism in seventeenth century creates a backlash in the eighteenth</a:t>
            </a:r>
          </a:p>
          <a:p>
            <a:r>
              <a:rPr lang="en-US" dirty="0" smtClean="0"/>
              <a:t>Louis XV tries to attack </a:t>
            </a:r>
            <a:r>
              <a:rPr lang="en-US" dirty="0" err="1" smtClean="0"/>
              <a:t>Jansenists</a:t>
            </a:r>
            <a:r>
              <a:rPr lang="en-US" dirty="0" smtClean="0"/>
              <a:t> but is blocked by </a:t>
            </a:r>
            <a:r>
              <a:rPr lang="en-US" dirty="0" err="1" smtClean="0"/>
              <a:t>parlements</a:t>
            </a:r>
            <a:r>
              <a:rPr lang="en-US" dirty="0" smtClean="0"/>
              <a:t> (local law courts made up of nobility)</a:t>
            </a:r>
          </a:p>
          <a:p>
            <a:r>
              <a:rPr lang="en-US" dirty="0" smtClean="0"/>
              <a:t>Financial troubles from being involved in Seven Years War &amp; American Revolution getting worse</a:t>
            </a:r>
          </a:p>
          <a:p>
            <a:r>
              <a:rPr lang="en-US" dirty="0" smtClean="0"/>
              <a:t>Louis XVI will inherit these problems and create others to spark the French Revolution </a:t>
            </a:r>
            <a:endParaRPr lang="en-US" dirty="0"/>
          </a:p>
        </p:txBody>
      </p:sp>
    </p:spTree>
    <p:extLst>
      <p:ext uri="{BB962C8B-B14F-4D97-AF65-F5344CB8AC3E}">
        <p14:creationId xmlns:p14="http://schemas.microsoft.com/office/powerpoint/2010/main" val="163457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62.</a:t>
            </a:r>
            <a:r>
              <a:rPr lang="en-US" sz="3200" dirty="0"/>
              <a:t> What was the </a:t>
            </a:r>
            <a:r>
              <a:rPr lang="en-US" sz="3200" dirty="0" err="1"/>
              <a:t>Ancien</a:t>
            </a:r>
            <a:r>
              <a:rPr lang="en-US" sz="3200" dirty="0"/>
              <a:t> (Old) Regime like in France?</a:t>
            </a:r>
            <a:br>
              <a:rPr lang="en-US" sz="3200" dirty="0"/>
            </a:br>
            <a:r>
              <a:rPr lang="en-US" sz="3200" dirty="0" smtClean="0"/>
              <a:t> </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Strict social divisions into 3 estates</a:t>
            </a:r>
          </a:p>
          <a:p>
            <a:pPr lvl="1"/>
            <a:r>
              <a:rPr lang="en-US" dirty="0" smtClean="0"/>
              <a:t>1</a:t>
            </a:r>
            <a:r>
              <a:rPr lang="en-US" baseline="30000" dirty="0" smtClean="0"/>
              <a:t>st</a:t>
            </a:r>
            <a:r>
              <a:rPr lang="en-US" dirty="0" smtClean="0"/>
              <a:t> Estate = Clergy</a:t>
            </a:r>
          </a:p>
          <a:p>
            <a:pPr lvl="1"/>
            <a:r>
              <a:rPr lang="en-US" dirty="0" smtClean="0"/>
              <a:t>2</a:t>
            </a:r>
            <a:r>
              <a:rPr lang="en-US" baseline="30000" dirty="0" smtClean="0"/>
              <a:t>nd</a:t>
            </a:r>
            <a:r>
              <a:rPr lang="en-US" dirty="0" smtClean="0"/>
              <a:t> Estate = Nobility</a:t>
            </a:r>
          </a:p>
          <a:p>
            <a:pPr lvl="1"/>
            <a:r>
              <a:rPr lang="en-US" dirty="0" smtClean="0"/>
              <a:t>3</a:t>
            </a:r>
            <a:r>
              <a:rPr lang="en-US" baseline="30000" dirty="0" smtClean="0"/>
              <a:t>rd</a:t>
            </a:r>
            <a:r>
              <a:rPr lang="en-US" dirty="0" smtClean="0"/>
              <a:t> Estate = everyone else – peasantry, poor city dwellers (sans culottes) &amp; bourgeoisie </a:t>
            </a:r>
          </a:p>
          <a:p>
            <a:r>
              <a:rPr lang="en-US" dirty="0" smtClean="0"/>
              <a:t>Aristocratic privilege – 1</a:t>
            </a:r>
            <a:r>
              <a:rPr lang="en-US" baseline="30000" dirty="0" smtClean="0"/>
              <a:t>st</a:t>
            </a:r>
            <a:r>
              <a:rPr lang="en-US" dirty="0" smtClean="0"/>
              <a:t> &amp; 2</a:t>
            </a:r>
            <a:r>
              <a:rPr lang="en-US" baseline="30000" dirty="0" smtClean="0"/>
              <a:t>nd</a:t>
            </a:r>
            <a:r>
              <a:rPr lang="en-US" dirty="0" smtClean="0"/>
              <a:t> Estate didn’t have to pay taxes – burden fell on 3</a:t>
            </a:r>
            <a:r>
              <a:rPr lang="en-US" baseline="30000" dirty="0" smtClean="0"/>
              <a:t>rd</a:t>
            </a:r>
            <a:r>
              <a:rPr lang="en-US" dirty="0" smtClean="0"/>
              <a:t> Estate</a:t>
            </a:r>
          </a:p>
          <a:p>
            <a:r>
              <a:rPr lang="en-US" dirty="0" smtClean="0"/>
              <a:t>Fiscal problems in France along with weak ruler spark desire for change</a:t>
            </a:r>
          </a:p>
          <a:p>
            <a:pPr lvl="1"/>
            <a:r>
              <a:rPr lang="en-US" dirty="0" smtClean="0"/>
              <a:t>Nobility wants to go back to old ways before absolutism – more power for them</a:t>
            </a:r>
          </a:p>
          <a:p>
            <a:pPr lvl="1"/>
            <a:r>
              <a:rPr lang="en-US" dirty="0" smtClean="0"/>
              <a:t>3</a:t>
            </a:r>
            <a:r>
              <a:rPr lang="en-US" baseline="30000" dirty="0" smtClean="0"/>
              <a:t>rd</a:t>
            </a:r>
            <a:r>
              <a:rPr lang="en-US" dirty="0" smtClean="0"/>
              <a:t> Estate influenced by Enlightenment wants to create a constitutional monarchy </a:t>
            </a:r>
            <a:endParaRPr lang="en-US" dirty="0"/>
          </a:p>
        </p:txBody>
      </p:sp>
    </p:spTree>
    <p:extLst>
      <p:ext uri="{BB962C8B-B14F-4D97-AF65-F5344CB8AC3E}">
        <p14:creationId xmlns:p14="http://schemas.microsoft.com/office/powerpoint/2010/main" val="423232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63. </a:t>
            </a:r>
            <a:r>
              <a:rPr lang="en-US" sz="3200" dirty="0"/>
              <a:t>Why was the Estates General called and what impact did it have on the rule of Louis XVI?</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Louis XVI needs to find new sources of revenue because of debt from Louis XV = new taxes</a:t>
            </a:r>
          </a:p>
          <a:p>
            <a:pPr lvl="1"/>
            <a:r>
              <a:rPr lang="en-US" dirty="0" smtClean="0"/>
              <a:t>Calls Assembly of Notables and asks them to consider a new land tax on nobility &amp; clergy – they refuse and force Louis XVI to call Estates General</a:t>
            </a:r>
            <a:r>
              <a:rPr lang="en-US" dirty="0"/>
              <a:t> </a:t>
            </a:r>
            <a:r>
              <a:rPr lang="en-US" dirty="0" smtClean="0"/>
              <a:t>(had not been called since 1614)</a:t>
            </a:r>
          </a:p>
          <a:p>
            <a:r>
              <a:rPr lang="en-US" dirty="0" smtClean="0"/>
              <a:t>Each estate traditionally got 1 vote – 1</a:t>
            </a:r>
            <a:r>
              <a:rPr lang="en-US" baseline="30000" dirty="0" smtClean="0"/>
              <a:t>st</a:t>
            </a:r>
            <a:r>
              <a:rPr lang="en-US" dirty="0" smtClean="0"/>
              <a:t> &amp; 2</a:t>
            </a:r>
            <a:r>
              <a:rPr lang="en-US" baseline="30000" dirty="0" smtClean="0"/>
              <a:t>nd</a:t>
            </a:r>
            <a:r>
              <a:rPr lang="en-US" dirty="0" smtClean="0"/>
              <a:t> always dominated 3</a:t>
            </a:r>
            <a:r>
              <a:rPr lang="en-US" baseline="30000" dirty="0" smtClean="0"/>
              <a:t>rd</a:t>
            </a:r>
            <a:endParaRPr lang="en-US" dirty="0" smtClean="0"/>
          </a:p>
          <a:p>
            <a:pPr lvl="1"/>
            <a:r>
              <a:rPr lang="en-US" dirty="0" smtClean="0"/>
              <a:t>Louis XVI decides to double the size of the 3</a:t>
            </a:r>
            <a:r>
              <a:rPr lang="en-US" baseline="30000" dirty="0" smtClean="0"/>
              <a:t>rd</a:t>
            </a:r>
            <a:r>
              <a:rPr lang="en-US" dirty="0" smtClean="0"/>
              <a:t> Estate but still didn’t change projected outcome of vote</a:t>
            </a:r>
          </a:p>
          <a:p>
            <a:r>
              <a:rPr lang="en-US" dirty="0" smtClean="0"/>
              <a:t>Cahiers de </a:t>
            </a:r>
            <a:r>
              <a:rPr lang="en-US" dirty="0" err="1" smtClean="0"/>
              <a:t>Doleances</a:t>
            </a:r>
            <a:r>
              <a:rPr lang="en-US" dirty="0" smtClean="0"/>
              <a:t> – notebooks filled with grievances that called for better tax collection, regular meetings of the Estates General and a limit on royal power</a:t>
            </a:r>
          </a:p>
          <a:p>
            <a:r>
              <a:rPr lang="en-US" dirty="0" smtClean="0"/>
              <a:t>Third Estate angered over voting situation stated that it would not meet in the old medieval way and only together as an assembly</a:t>
            </a:r>
          </a:p>
          <a:p>
            <a:r>
              <a:rPr lang="en-US" dirty="0" smtClean="0"/>
              <a:t>Third Estate locked out of meeting, goes to a Tennis Court and signs oath that they would not leave until they had a constitution and they </a:t>
            </a:r>
          </a:p>
          <a:p>
            <a:endParaRPr lang="en-US" dirty="0" smtClean="0"/>
          </a:p>
        </p:txBody>
      </p:sp>
    </p:spTree>
    <p:extLst>
      <p:ext uri="{BB962C8B-B14F-4D97-AF65-F5344CB8AC3E}">
        <p14:creationId xmlns:p14="http://schemas.microsoft.com/office/powerpoint/2010/main" val="16873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64. </a:t>
            </a:r>
            <a:r>
              <a:rPr lang="en-US" sz="3200" dirty="0"/>
              <a:t>What were the causes and effects of the Storming of the Bastille and the Great Fear?</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Storming of the Bastille:</a:t>
            </a:r>
          </a:p>
          <a:p>
            <a:pPr lvl="1"/>
            <a:r>
              <a:rPr lang="en-US" dirty="0"/>
              <a:t> </a:t>
            </a:r>
            <a:r>
              <a:rPr lang="en-US" dirty="0" smtClean="0"/>
              <a:t>Word of 3</a:t>
            </a:r>
            <a:r>
              <a:rPr lang="en-US" baseline="30000" dirty="0" smtClean="0"/>
              <a:t>rd</a:t>
            </a:r>
            <a:r>
              <a:rPr lang="en-US" dirty="0" smtClean="0"/>
              <a:t> Estate forming National Assembly spreads to Paris</a:t>
            </a:r>
          </a:p>
          <a:p>
            <a:pPr lvl="1"/>
            <a:r>
              <a:rPr lang="en-US" dirty="0" smtClean="0"/>
              <a:t>People worried that Louis XVI will call in army, decide to arm themselves – Bastille housed gunpowder</a:t>
            </a:r>
          </a:p>
          <a:p>
            <a:pPr lvl="1"/>
            <a:r>
              <a:rPr lang="en-US" dirty="0" smtClean="0"/>
              <a:t>Storm Bastille, kill guards and take gunpowder, then decide to tear it down because it represented Old Regime and repression of 3</a:t>
            </a:r>
            <a:r>
              <a:rPr lang="en-US" baseline="30000" dirty="0" smtClean="0"/>
              <a:t>rd</a:t>
            </a:r>
            <a:r>
              <a:rPr lang="en-US" dirty="0" smtClean="0"/>
              <a:t> Estate</a:t>
            </a:r>
          </a:p>
          <a:p>
            <a:r>
              <a:rPr lang="en-US" dirty="0" smtClean="0"/>
              <a:t>Great Fear:</a:t>
            </a:r>
          </a:p>
          <a:p>
            <a:pPr lvl="1"/>
            <a:r>
              <a:rPr lang="en-US" dirty="0" smtClean="0"/>
              <a:t>Rumors nobility were going to take lands away from peasants &amp; kill them sparked peasant rebellion in the country side</a:t>
            </a:r>
          </a:p>
          <a:p>
            <a:pPr lvl="1"/>
            <a:r>
              <a:rPr lang="en-US" dirty="0" smtClean="0"/>
              <a:t>Some nobles renounced their feudal rights over peasants </a:t>
            </a:r>
            <a:r>
              <a:rPr lang="en-US" dirty="0" err="1" smtClean="0"/>
              <a:t>inthe</a:t>
            </a:r>
            <a:r>
              <a:rPr lang="en-US" dirty="0" smtClean="0"/>
              <a:t> countryside </a:t>
            </a:r>
          </a:p>
          <a:p>
            <a:pPr lvl="1"/>
            <a:endParaRPr lang="en-US" dirty="0"/>
          </a:p>
        </p:txBody>
      </p:sp>
    </p:spTree>
    <p:extLst>
      <p:ext uri="{BB962C8B-B14F-4D97-AF65-F5344CB8AC3E}">
        <p14:creationId xmlns:p14="http://schemas.microsoft.com/office/powerpoint/2010/main" val="12408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lvl="0"/>
            <a:r>
              <a:rPr lang="en-US" sz="3200" dirty="0" smtClean="0"/>
              <a:t>65. </a:t>
            </a:r>
            <a:r>
              <a:rPr lang="en-US" sz="3200" dirty="0"/>
              <a:t>What changes happened in France as a result of the establishment of a constitutional monarchy?</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Declaration of the Rights of Man and Citizen</a:t>
            </a:r>
          </a:p>
          <a:p>
            <a:r>
              <a:rPr lang="en-US" dirty="0" smtClean="0"/>
              <a:t>Louis XVI did not fully embrace declaration, nothing much changed in France at first</a:t>
            </a:r>
          </a:p>
          <a:p>
            <a:r>
              <a:rPr lang="en-US" dirty="0" smtClean="0"/>
              <a:t>Women’s March on Versailles – forced Louis XVI &amp; Marie Antoinette to move to Paris permanently </a:t>
            </a:r>
          </a:p>
          <a:p>
            <a:r>
              <a:rPr lang="en-US" dirty="0" smtClean="0"/>
              <a:t>National Assembly creates Civil Constitution of the Clergy – brought Church under state control</a:t>
            </a:r>
          </a:p>
          <a:p>
            <a:r>
              <a:rPr lang="en-US" dirty="0" smtClean="0"/>
              <a:t>Old French system of Provinces abolished – France divided into more Departments</a:t>
            </a:r>
          </a:p>
          <a:p>
            <a:r>
              <a:rPr lang="en-US" dirty="0" smtClean="0"/>
              <a:t>Establishment of the Metric System </a:t>
            </a:r>
          </a:p>
          <a:p>
            <a:pPr lvl="1"/>
            <a:endParaRPr lang="en-US" dirty="0"/>
          </a:p>
        </p:txBody>
      </p:sp>
    </p:spTree>
    <p:extLst>
      <p:ext uri="{BB962C8B-B14F-4D97-AF65-F5344CB8AC3E}">
        <p14:creationId xmlns:p14="http://schemas.microsoft.com/office/powerpoint/2010/main" val="4276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66. </a:t>
            </a:r>
            <a:r>
              <a:rPr lang="en-US" sz="3200" dirty="0"/>
              <a:t>Why did the French monarchy come to an end?</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Jacobins – favored constitutional monarchy</a:t>
            </a:r>
          </a:p>
          <a:p>
            <a:r>
              <a:rPr lang="en-US" dirty="0" err="1" smtClean="0"/>
              <a:t>Girondins</a:t>
            </a:r>
            <a:r>
              <a:rPr lang="en-US" dirty="0" smtClean="0"/>
              <a:t> – favored war with Austria &amp; Prussia to spread revolutionary ideas</a:t>
            </a:r>
          </a:p>
          <a:p>
            <a:pPr lvl="1"/>
            <a:r>
              <a:rPr lang="en-US" dirty="0" smtClean="0"/>
              <a:t>War with Austria declared</a:t>
            </a:r>
          </a:p>
          <a:p>
            <a:pPr lvl="1"/>
            <a:r>
              <a:rPr lang="en-US" dirty="0" smtClean="0"/>
              <a:t>Sans Culottes – fearful of foreign invasion, committed September Massacre in which hundreds of nobles were killed</a:t>
            </a:r>
          </a:p>
          <a:p>
            <a:r>
              <a:rPr lang="en-US" dirty="0" smtClean="0"/>
              <a:t>Louis XVI tries to flee to Austria because of fear for his families lives</a:t>
            </a:r>
          </a:p>
          <a:p>
            <a:pPr lvl="1"/>
            <a:r>
              <a:rPr lang="en-US" dirty="0" smtClean="0"/>
              <a:t>Caught and convicted for treason and executed by guillotine </a:t>
            </a:r>
            <a:endParaRPr lang="en-US" dirty="0"/>
          </a:p>
        </p:txBody>
      </p:sp>
    </p:spTree>
    <p:extLst>
      <p:ext uri="{BB962C8B-B14F-4D97-AF65-F5344CB8AC3E}">
        <p14:creationId xmlns:p14="http://schemas.microsoft.com/office/powerpoint/2010/main" val="25944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67. </a:t>
            </a:r>
            <a:r>
              <a:rPr lang="en-US" sz="3200" dirty="0"/>
              <a:t>What were the reactions of Europeans outside of France to the revolution?</a:t>
            </a:r>
            <a:br>
              <a:rPr lang="en-US" sz="3200" dirty="0"/>
            </a:br>
            <a:endParaRPr lang="en-US" sz="3200" dirty="0"/>
          </a:p>
        </p:txBody>
      </p:sp>
      <p:sp>
        <p:nvSpPr>
          <p:cNvPr id="3" name="Content Placeholder 2"/>
          <p:cNvSpPr>
            <a:spLocks noGrp="1"/>
          </p:cNvSpPr>
          <p:nvPr>
            <p:ph idx="1"/>
          </p:nvPr>
        </p:nvSpPr>
        <p:spPr/>
        <p:txBody>
          <a:bodyPr/>
          <a:lstStyle/>
          <a:p>
            <a:r>
              <a:rPr lang="en-US" dirty="0" smtClean="0"/>
              <a:t>William Pitt the Younger – praised revolution as providing liberties to France that England had</a:t>
            </a:r>
          </a:p>
          <a:p>
            <a:r>
              <a:rPr lang="en-US" dirty="0" smtClean="0"/>
              <a:t>Edmund Burke – condemned the revolution stating that people with no political background could not successfully create a new government in France, predicted chaos and anarchy </a:t>
            </a:r>
            <a:endParaRPr lang="en-US" dirty="0"/>
          </a:p>
        </p:txBody>
      </p:sp>
    </p:spTree>
    <p:extLst>
      <p:ext uri="{BB962C8B-B14F-4D97-AF65-F5344CB8AC3E}">
        <p14:creationId xmlns:p14="http://schemas.microsoft.com/office/powerpoint/2010/main" val="180897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68. </a:t>
            </a:r>
            <a:r>
              <a:rPr lang="en-US" sz="3200" dirty="0"/>
              <a:t>How did the Reign of Terror develop in France and what was it like?</a:t>
            </a:r>
            <a:br>
              <a:rPr lang="en-US" sz="3200" dirty="0"/>
            </a:br>
            <a:endParaRPr lang="en-US" sz="3200"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dirty="0" smtClean="0"/>
              <a:t>Jacobins = radical</a:t>
            </a:r>
          </a:p>
          <a:p>
            <a:r>
              <a:rPr lang="en-US" dirty="0" err="1" smtClean="0"/>
              <a:t>Girondins</a:t>
            </a:r>
            <a:r>
              <a:rPr lang="en-US" dirty="0" smtClean="0"/>
              <a:t> = conservative</a:t>
            </a:r>
          </a:p>
          <a:p>
            <a:r>
              <a:rPr lang="en-US" dirty="0" smtClean="0"/>
              <a:t>Vendee – counterrevolutionary movement </a:t>
            </a:r>
          </a:p>
          <a:p>
            <a:r>
              <a:rPr lang="en-US" dirty="0" smtClean="0"/>
              <a:t>Committee of Public Safety formed to stop counterrevolutionary movement</a:t>
            </a:r>
          </a:p>
          <a:p>
            <a:pPr lvl="1"/>
            <a:r>
              <a:rPr lang="en-US" dirty="0" smtClean="0"/>
              <a:t>Leaders = Robespierre &amp; Danton</a:t>
            </a:r>
          </a:p>
          <a:p>
            <a:r>
              <a:rPr lang="en-US" dirty="0" smtClean="0"/>
              <a:t>Jean Paul Marat – radical newspaper publisher called for the execution of people not loyal to the revolution (nobles, clergy)</a:t>
            </a:r>
          </a:p>
          <a:p>
            <a:r>
              <a:rPr lang="en-US" dirty="0" smtClean="0"/>
              <a:t>Republic of Virtue</a:t>
            </a:r>
          </a:p>
          <a:p>
            <a:pPr lvl="1"/>
            <a:r>
              <a:rPr lang="en-US" dirty="0" smtClean="0"/>
              <a:t>Get rid of all traces of monarchy &amp; Old Regime</a:t>
            </a:r>
          </a:p>
          <a:p>
            <a:pPr lvl="1"/>
            <a:r>
              <a:rPr lang="en-US" dirty="0" smtClean="0"/>
              <a:t>New calendar not based on Church</a:t>
            </a:r>
          </a:p>
          <a:p>
            <a:pPr lvl="1"/>
            <a:r>
              <a:rPr lang="en-US" dirty="0" smtClean="0"/>
              <a:t>Street names changed to not have the word “saint” in them</a:t>
            </a:r>
          </a:p>
          <a:p>
            <a:pPr lvl="1"/>
            <a:r>
              <a:rPr lang="en-US" dirty="0" smtClean="0"/>
              <a:t>Decks of cards had face cards removed &amp; replaced with revolutionary leaders</a:t>
            </a:r>
          </a:p>
          <a:p>
            <a:pPr lvl="1"/>
            <a:r>
              <a:rPr lang="en-US" dirty="0" smtClean="0"/>
              <a:t>Thousands of people executed for being nobles, clergy or suspected sympathizers</a:t>
            </a:r>
          </a:p>
          <a:p>
            <a:r>
              <a:rPr lang="en-US" dirty="0" smtClean="0"/>
              <a:t>Robespierre runs much of Reign of Terror and Committee of Public Safety</a:t>
            </a:r>
          </a:p>
          <a:p>
            <a:pPr lvl="1"/>
            <a:r>
              <a:rPr lang="en-US" dirty="0" smtClean="0"/>
              <a:t>Establishes Cult of the Supreme Being – </a:t>
            </a:r>
            <a:r>
              <a:rPr lang="en-US" dirty="0" err="1" smtClean="0"/>
              <a:t>uber</a:t>
            </a:r>
            <a:r>
              <a:rPr lang="en-US" dirty="0" smtClean="0"/>
              <a:t>-deist, made people question Robespierre’s actions</a:t>
            </a:r>
          </a:p>
          <a:p>
            <a:pPr lvl="1"/>
            <a:r>
              <a:rPr lang="en-US" dirty="0" smtClean="0"/>
              <a:t>Accuses members of Committee of Public Safety of being counterrevolutionary and asks for their death</a:t>
            </a:r>
          </a:p>
          <a:p>
            <a:pPr lvl="1"/>
            <a:r>
              <a:rPr lang="en-US" dirty="0" smtClean="0"/>
              <a:t>Silenced by Committee and eventually tried and executed </a:t>
            </a:r>
          </a:p>
          <a:p>
            <a:pPr lvl="1"/>
            <a:endParaRPr lang="en-US" dirty="0"/>
          </a:p>
        </p:txBody>
      </p:sp>
    </p:spTree>
    <p:extLst>
      <p:ext uri="{BB962C8B-B14F-4D97-AF65-F5344CB8AC3E}">
        <p14:creationId xmlns:p14="http://schemas.microsoft.com/office/powerpoint/2010/main" val="30437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 What are some examples of Renaissance art/artists?</a:t>
            </a:r>
            <a:endParaRPr lang="en-US" sz="3200" dirty="0"/>
          </a:p>
        </p:txBody>
      </p:sp>
      <p:pic>
        <p:nvPicPr>
          <p:cNvPr id="1026" name="Picture 2" descr="http://t1.gstatic.com/images?q=tbn:ANd9GcScahOaGmR3bt-ObKSEeuu0kTqsOixveW9F1tlRH_h8_QBn8t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86000" cy="3697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458" y="1621970"/>
            <a:ext cx="4040279" cy="258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00199"/>
            <a:ext cx="1988458" cy="260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50770"/>
            <a:ext cx="2133600" cy="340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733705"/>
            <a:ext cx="5791200" cy="312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4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69. </a:t>
            </a:r>
            <a:r>
              <a:rPr lang="en-US" sz="3200" dirty="0"/>
              <a:t>How did the Directory rule France after the Reign of Terror?</a:t>
            </a:r>
            <a:br>
              <a:rPr lang="en-US" sz="3200" dirty="0"/>
            </a:br>
            <a:endParaRPr lang="en-US" sz="3200" dirty="0"/>
          </a:p>
        </p:txBody>
      </p:sp>
      <p:sp>
        <p:nvSpPr>
          <p:cNvPr id="3" name="Content Placeholder 2"/>
          <p:cNvSpPr>
            <a:spLocks noGrp="1"/>
          </p:cNvSpPr>
          <p:nvPr>
            <p:ph idx="1"/>
          </p:nvPr>
        </p:nvSpPr>
        <p:spPr/>
        <p:txBody>
          <a:bodyPr/>
          <a:lstStyle/>
          <a:p>
            <a:r>
              <a:rPr lang="en-US" dirty="0" smtClean="0"/>
              <a:t>Thermidorians abolished Committee of Public Safety and set up the Directory</a:t>
            </a:r>
          </a:p>
          <a:p>
            <a:r>
              <a:rPr lang="en-US" dirty="0" smtClean="0"/>
              <a:t>Triumph of property owning men over sans-culottes</a:t>
            </a:r>
          </a:p>
          <a:p>
            <a:r>
              <a:rPr lang="en-US" dirty="0" smtClean="0"/>
              <a:t>Took power away from Jacobins </a:t>
            </a:r>
          </a:p>
          <a:p>
            <a:r>
              <a:rPr lang="en-US" dirty="0" smtClean="0"/>
              <a:t>Concerned with royalist plot, employed young general Napoleon Bonaparte to put down a rebellion </a:t>
            </a:r>
            <a:endParaRPr lang="en-US" dirty="0"/>
          </a:p>
        </p:txBody>
      </p:sp>
    </p:spTree>
    <p:extLst>
      <p:ext uri="{BB962C8B-B14F-4D97-AF65-F5344CB8AC3E}">
        <p14:creationId xmlns:p14="http://schemas.microsoft.com/office/powerpoint/2010/main" val="197876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70. </a:t>
            </a:r>
            <a:r>
              <a:rPr lang="en-US" sz="3200" dirty="0"/>
              <a:t>How did Napoleon come to rule France?</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Napoleon fought for France in wars against Austria and had tremendous military victories</a:t>
            </a:r>
          </a:p>
          <a:p>
            <a:r>
              <a:rPr lang="en-US" dirty="0" smtClean="0"/>
              <a:t>Continued success in wars against Italy, Britain and invasion of Egypt</a:t>
            </a:r>
          </a:p>
          <a:p>
            <a:r>
              <a:rPr lang="en-US" dirty="0" smtClean="0"/>
              <a:t>Stages a </a:t>
            </a:r>
            <a:r>
              <a:rPr lang="en-US" i="1" dirty="0" smtClean="0"/>
              <a:t>coup d'état</a:t>
            </a:r>
            <a:r>
              <a:rPr lang="en-US" dirty="0" smtClean="0"/>
              <a:t> to overthrow the Directory</a:t>
            </a:r>
          </a:p>
          <a:p>
            <a:pPr lvl="1"/>
            <a:r>
              <a:rPr lang="en-US" dirty="0" smtClean="0"/>
              <a:t>Names himself First Consul and holds plebiscite (vote) to legitimize his power</a:t>
            </a:r>
          </a:p>
          <a:p>
            <a:r>
              <a:rPr lang="en-US" dirty="0" smtClean="0"/>
              <a:t>Napoleon eventually becomes emperor with another plebiscite and is crowned by pope</a:t>
            </a:r>
            <a:endParaRPr lang="en-US" dirty="0"/>
          </a:p>
        </p:txBody>
      </p:sp>
    </p:spTree>
    <p:extLst>
      <p:ext uri="{BB962C8B-B14F-4D97-AF65-F5344CB8AC3E}">
        <p14:creationId xmlns:p14="http://schemas.microsoft.com/office/powerpoint/2010/main" val="33649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71. </a:t>
            </a:r>
            <a:r>
              <a:rPr lang="en-US" sz="3200" dirty="0"/>
              <a:t>What changes did Napoleon bring to France?</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Napoleonic Code (Civil Code of 1804) </a:t>
            </a:r>
          </a:p>
          <a:p>
            <a:pPr lvl="1"/>
            <a:r>
              <a:rPr lang="en-US" dirty="0" smtClean="0"/>
              <a:t>Single legal system for all of France</a:t>
            </a:r>
          </a:p>
          <a:p>
            <a:pPr lvl="1"/>
            <a:r>
              <a:rPr lang="en-US" dirty="0" smtClean="0"/>
              <a:t>Equality of people before the law</a:t>
            </a:r>
          </a:p>
          <a:p>
            <a:pPr lvl="1"/>
            <a:r>
              <a:rPr lang="en-US" dirty="0" smtClean="0"/>
              <a:t>Fair tax collection system </a:t>
            </a:r>
          </a:p>
          <a:p>
            <a:pPr lvl="1"/>
            <a:r>
              <a:rPr lang="en-US" dirty="0" smtClean="0"/>
              <a:t>Some liberties taken away from people gained in revolution but order is gained (SOCIAL CONTRACT!)</a:t>
            </a:r>
          </a:p>
          <a:p>
            <a:pPr lvl="1"/>
            <a:r>
              <a:rPr lang="en-US" dirty="0" err="1" smtClean="0"/>
              <a:t>Lycees</a:t>
            </a:r>
            <a:r>
              <a:rPr lang="en-US" dirty="0" smtClean="0"/>
              <a:t> – public schools open to all social classes</a:t>
            </a:r>
          </a:p>
          <a:p>
            <a:r>
              <a:rPr lang="en-US" dirty="0" smtClean="0"/>
              <a:t>Concordant with Pope – brings back Catholicism but still under state control</a:t>
            </a:r>
          </a:p>
          <a:p>
            <a:endParaRPr lang="en-US" dirty="0"/>
          </a:p>
        </p:txBody>
      </p:sp>
    </p:spTree>
    <p:extLst>
      <p:ext uri="{BB962C8B-B14F-4D97-AF65-F5344CB8AC3E}">
        <p14:creationId xmlns:p14="http://schemas.microsoft.com/office/powerpoint/2010/main" val="19326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72. </a:t>
            </a:r>
            <a:r>
              <a:rPr lang="en-US" sz="3200" dirty="0"/>
              <a:t>How did Napoleon create war with Europe and to what degree was he successful?</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Constant warfare indicative of Napoleon’s rule</a:t>
            </a:r>
          </a:p>
          <a:p>
            <a:r>
              <a:rPr lang="en-US" dirty="0" smtClean="0"/>
              <a:t>Third Coalition – alliance of Austria, Russia &amp; Great Britain against France</a:t>
            </a:r>
          </a:p>
          <a:p>
            <a:r>
              <a:rPr lang="en-US" dirty="0" smtClean="0"/>
              <a:t>Invaded Holy Roman Empire &amp; created the Confederacy of the Rhine – German states under French control (helps to create German nationalism)</a:t>
            </a:r>
          </a:p>
          <a:p>
            <a:pPr lvl="1"/>
            <a:r>
              <a:rPr lang="en-US" dirty="0" smtClean="0"/>
              <a:t>Treaty of </a:t>
            </a:r>
            <a:r>
              <a:rPr lang="en-US" dirty="0" err="1" smtClean="0"/>
              <a:t>Tilsit</a:t>
            </a:r>
            <a:r>
              <a:rPr lang="en-US" dirty="0" smtClean="0"/>
              <a:t> – Russia becomes allies with France, Prussia is decreased to half its size</a:t>
            </a:r>
          </a:p>
          <a:p>
            <a:r>
              <a:rPr lang="en-US" dirty="0" smtClean="0"/>
              <a:t>Napoleon institutes the Continental System to try and economically attack Great Britain – forced all continental countries to trade with each other exclusively and exclude Great Britain</a:t>
            </a:r>
            <a:endParaRPr lang="en-US" dirty="0"/>
          </a:p>
        </p:txBody>
      </p:sp>
    </p:spTree>
    <p:extLst>
      <p:ext uri="{BB962C8B-B14F-4D97-AF65-F5344CB8AC3E}">
        <p14:creationId xmlns:p14="http://schemas.microsoft.com/office/powerpoint/2010/main" val="4768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73. </a:t>
            </a:r>
            <a:r>
              <a:rPr lang="en-US" sz="3200" dirty="0"/>
              <a:t>Why did Napoleon invade Spain?</a:t>
            </a:r>
            <a:br>
              <a:rPr lang="en-US" sz="3200" dirty="0"/>
            </a:br>
            <a:endParaRPr lang="en-US" sz="3200" dirty="0"/>
          </a:p>
        </p:txBody>
      </p:sp>
      <p:sp>
        <p:nvSpPr>
          <p:cNvPr id="3" name="Content Placeholder 2"/>
          <p:cNvSpPr>
            <a:spLocks noGrp="1"/>
          </p:cNvSpPr>
          <p:nvPr>
            <p:ph idx="1"/>
          </p:nvPr>
        </p:nvSpPr>
        <p:spPr/>
        <p:txBody>
          <a:bodyPr/>
          <a:lstStyle/>
          <a:p>
            <a:r>
              <a:rPr lang="en-US" dirty="0" smtClean="0"/>
              <a:t>Napoleon wants to invade Portugal because it is an ally of Great Britain – has to go through Spain</a:t>
            </a:r>
          </a:p>
          <a:p>
            <a:r>
              <a:rPr lang="en-US" dirty="0" smtClean="0"/>
              <a:t>Napoleon puts his brother on the Spanish throne and Spain revolts</a:t>
            </a:r>
          </a:p>
          <a:p>
            <a:pPr lvl="1"/>
            <a:r>
              <a:rPr lang="en-US" dirty="0" smtClean="0"/>
              <a:t>Guerilla warfare ensues and France gets tied up in costly struggle against Spain </a:t>
            </a:r>
            <a:endParaRPr lang="en-US" dirty="0"/>
          </a:p>
        </p:txBody>
      </p:sp>
    </p:spTree>
    <p:extLst>
      <p:ext uri="{BB962C8B-B14F-4D97-AF65-F5344CB8AC3E}">
        <p14:creationId xmlns:p14="http://schemas.microsoft.com/office/powerpoint/2010/main" val="8082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74. </a:t>
            </a:r>
            <a:r>
              <a:rPr lang="en-US" sz="3200" dirty="0"/>
              <a:t>Why did Napoleon’s rule over German states create nationalism there?</a:t>
            </a:r>
            <a:br>
              <a:rPr lang="en-US" sz="3200" dirty="0"/>
            </a:br>
            <a:endParaRPr lang="en-US" sz="3200"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Invasion of German states creates German nationalism</a:t>
            </a:r>
          </a:p>
          <a:p>
            <a:pPr lvl="1"/>
            <a:r>
              <a:rPr lang="en-US" dirty="0" smtClean="0"/>
              <a:t>Common enemy in foreign invader</a:t>
            </a:r>
          </a:p>
          <a:p>
            <a:pPr lvl="1"/>
            <a:r>
              <a:rPr lang="en-US" dirty="0" smtClean="0"/>
              <a:t>Prussia already strongest state among German states – others look to it for leadership</a:t>
            </a:r>
          </a:p>
          <a:p>
            <a:pPr lvl="1"/>
            <a:r>
              <a:rPr lang="en-US" dirty="0" smtClean="0"/>
              <a:t>Baron von Stein &amp; Count von Hardenberg</a:t>
            </a:r>
          </a:p>
          <a:p>
            <a:pPr lvl="2"/>
            <a:r>
              <a:rPr lang="en-US" dirty="0" smtClean="0"/>
              <a:t>Ended Junker monopoly over land ownership</a:t>
            </a:r>
          </a:p>
          <a:p>
            <a:pPr lvl="2"/>
            <a:r>
              <a:rPr lang="en-US" dirty="0" smtClean="0"/>
              <a:t>Modeled army after French model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4228190"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99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75. </a:t>
            </a:r>
            <a:r>
              <a:rPr lang="en-US" sz="3200" dirty="0"/>
              <a:t>What were the effects of Napoleon’s invasion of Russia?</a:t>
            </a:r>
          </a:p>
        </p:txBody>
      </p:sp>
      <p:sp>
        <p:nvSpPr>
          <p:cNvPr id="3" name="Content Placeholder 2"/>
          <p:cNvSpPr>
            <a:spLocks noGrp="1"/>
          </p:cNvSpPr>
          <p:nvPr>
            <p:ph idx="1"/>
          </p:nvPr>
        </p:nvSpPr>
        <p:spPr/>
        <p:txBody>
          <a:bodyPr>
            <a:normAutofit fontScale="85000" lnSpcReduction="20000"/>
          </a:bodyPr>
          <a:lstStyle/>
          <a:p>
            <a:r>
              <a:rPr lang="en-US" dirty="0" smtClean="0"/>
              <a:t>Russia backed out of Continental System &amp; Napoleon having success against Austria &amp; Prussia, decided to invade</a:t>
            </a:r>
          </a:p>
          <a:p>
            <a:r>
              <a:rPr lang="en-US" dirty="0" smtClean="0"/>
              <a:t>Russian troops continue to retreat and not engage in battle – Scorched Earth Policy</a:t>
            </a:r>
          </a:p>
          <a:p>
            <a:r>
              <a:rPr lang="en-US" dirty="0" smtClean="0"/>
              <a:t>Napoleon gets to Moscow and Russian burn city, Napoleon forced to go back to France because of a suspected coup</a:t>
            </a:r>
          </a:p>
          <a:p>
            <a:pPr lvl="1"/>
            <a:r>
              <a:rPr lang="en-US" dirty="0" smtClean="0"/>
              <a:t>Winter sets in and French troops freeze, starve</a:t>
            </a:r>
          </a:p>
          <a:p>
            <a:pPr lvl="1"/>
            <a:r>
              <a:rPr lang="en-US" dirty="0" smtClean="0"/>
              <a:t>Russians now attack &amp; decimate French army</a:t>
            </a:r>
          </a:p>
          <a:p>
            <a:pPr lvl="1"/>
            <a:r>
              <a:rPr lang="en-US" dirty="0" smtClean="0"/>
              <a:t>40,000 of 600,000 French troops survive</a:t>
            </a:r>
          </a:p>
          <a:p>
            <a:r>
              <a:rPr lang="en-US" dirty="0" smtClean="0"/>
              <a:t>Napoleon is humiliated and army is in ruins</a:t>
            </a:r>
            <a:endParaRPr lang="en-US" dirty="0"/>
          </a:p>
        </p:txBody>
      </p:sp>
    </p:spTree>
    <p:extLst>
      <p:ext uri="{BB962C8B-B14F-4D97-AF65-F5344CB8AC3E}">
        <p14:creationId xmlns:p14="http://schemas.microsoft.com/office/powerpoint/2010/main" val="41369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76. </a:t>
            </a:r>
            <a:r>
              <a:rPr lang="en-US" sz="3200" dirty="0"/>
              <a:t>What were the goals of the Congress of Vienna?</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Russia, Prussia, Austria &amp; Great Britain attack a weakened France</a:t>
            </a:r>
          </a:p>
          <a:p>
            <a:r>
              <a:rPr lang="en-US" dirty="0" smtClean="0"/>
              <a:t>Napoleon forced to abdicate </a:t>
            </a:r>
          </a:p>
          <a:p>
            <a:r>
              <a:rPr lang="en-US" dirty="0" smtClean="0"/>
              <a:t>Bourbon monarchy restored in France</a:t>
            </a:r>
          </a:p>
          <a:p>
            <a:r>
              <a:rPr lang="en-US" dirty="0" smtClean="0"/>
              <a:t>Congress of Vienna</a:t>
            </a:r>
          </a:p>
          <a:p>
            <a:pPr lvl="1"/>
            <a:r>
              <a:rPr lang="en-US" dirty="0" smtClean="0"/>
              <a:t>Led by Prince </a:t>
            </a:r>
            <a:r>
              <a:rPr lang="en-US" dirty="0" err="1" smtClean="0"/>
              <a:t>Klemens</a:t>
            </a:r>
            <a:r>
              <a:rPr lang="en-US" dirty="0" smtClean="0"/>
              <a:t> von Metternich (Austria)</a:t>
            </a:r>
          </a:p>
          <a:p>
            <a:pPr lvl="1"/>
            <a:r>
              <a:rPr lang="en-US" dirty="0" err="1" smtClean="0"/>
              <a:t>Uber-conservtive</a:t>
            </a:r>
            <a:r>
              <a:rPr lang="en-US" dirty="0" smtClean="0"/>
              <a:t> </a:t>
            </a:r>
          </a:p>
          <a:p>
            <a:pPr lvl="1"/>
            <a:r>
              <a:rPr lang="en-US" dirty="0" smtClean="0"/>
              <a:t>Wanted to make sure nationalism &amp; liberalism would not gain a foothold in Europe</a:t>
            </a:r>
          </a:p>
          <a:p>
            <a:pPr lvl="1"/>
            <a:r>
              <a:rPr lang="en-US" dirty="0" smtClean="0"/>
              <a:t>Make sure no nation (especially France) would become too powerful</a:t>
            </a:r>
          </a:p>
          <a:p>
            <a:pPr lvl="2"/>
            <a:r>
              <a:rPr lang="en-US" dirty="0" smtClean="0"/>
              <a:t>Created new nations – Netherlands gains land, Prussia gains lands</a:t>
            </a:r>
            <a:endParaRPr lang="en-US" dirty="0"/>
          </a:p>
        </p:txBody>
      </p:sp>
    </p:spTree>
    <p:extLst>
      <p:ext uri="{BB962C8B-B14F-4D97-AF65-F5344CB8AC3E}">
        <p14:creationId xmlns:p14="http://schemas.microsoft.com/office/powerpoint/2010/main" val="17864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77. </a:t>
            </a:r>
            <a:r>
              <a:rPr lang="en-US" sz="3200" dirty="0"/>
              <a:t>What happened to France after the defeat of Napoleon?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Napoleon stages a comeback against Bourbons and rules as emperor for a short time</a:t>
            </a:r>
          </a:p>
          <a:p>
            <a:pPr lvl="1"/>
            <a:r>
              <a:rPr lang="en-US" dirty="0" smtClean="0"/>
              <a:t>Promised new constitution and an end to aggressive foreign policy</a:t>
            </a:r>
          </a:p>
          <a:p>
            <a:r>
              <a:rPr lang="en-US" dirty="0" smtClean="0"/>
              <a:t>Short rule over France known as the Hundred Days</a:t>
            </a:r>
          </a:p>
          <a:p>
            <a:r>
              <a:rPr lang="en-US" dirty="0" smtClean="0"/>
              <a:t>Napoleon decides to attack Britain at Battle of Waterloo – combined British and Prussian forces defeat Napoleon</a:t>
            </a:r>
          </a:p>
          <a:p>
            <a:pPr lvl="1"/>
            <a:r>
              <a:rPr lang="en-US" dirty="0" smtClean="0"/>
              <a:t>Napoleon exiled to island in Atlantic where he eventually died</a:t>
            </a:r>
          </a:p>
          <a:p>
            <a:r>
              <a:rPr lang="en-US" dirty="0" smtClean="0"/>
              <a:t>Bourbon monarchy restored once again and conservatism wins out for a time</a:t>
            </a:r>
            <a:endParaRPr lang="en-US" dirty="0"/>
          </a:p>
        </p:txBody>
      </p:sp>
    </p:spTree>
    <p:extLst>
      <p:ext uri="{BB962C8B-B14F-4D97-AF65-F5344CB8AC3E}">
        <p14:creationId xmlns:p14="http://schemas.microsoft.com/office/powerpoint/2010/main" val="21385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78. </a:t>
            </a:r>
            <a:r>
              <a:rPr lang="en-US" sz="3200" dirty="0"/>
              <a:t>What were the goals of Conservatism?</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Restoration of Old Regime</a:t>
            </a:r>
          </a:p>
          <a:p>
            <a:r>
              <a:rPr lang="en-US" dirty="0" smtClean="0"/>
              <a:t>Restoration of monarchies (even Divine Right monarchies for some more radical conservatives)</a:t>
            </a:r>
          </a:p>
          <a:p>
            <a:r>
              <a:rPr lang="en-US" dirty="0" smtClean="0"/>
              <a:t>Challenged Enlightenment ideas of natural rights and natural law</a:t>
            </a:r>
          </a:p>
          <a:p>
            <a:r>
              <a:rPr lang="en-US" dirty="0" smtClean="0"/>
              <a:t>Reactionary to French Revolution</a:t>
            </a:r>
          </a:p>
          <a:p>
            <a:r>
              <a:rPr lang="en-US" dirty="0" smtClean="0"/>
              <a:t>Edmund Burke – </a:t>
            </a:r>
            <a:r>
              <a:rPr lang="en-US" i="1" dirty="0" smtClean="0"/>
              <a:t>Reflections on the Revolution in France</a:t>
            </a:r>
            <a:endParaRPr lang="en-US" dirty="0" smtClean="0"/>
          </a:p>
          <a:p>
            <a:pPr marL="0" indent="0">
              <a:buNone/>
            </a:pPr>
            <a:endParaRPr lang="en-US" dirty="0"/>
          </a:p>
        </p:txBody>
      </p:sp>
    </p:spTree>
    <p:extLst>
      <p:ext uri="{BB962C8B-B14F-4D97-AF65-F5344CB8AC3E}">
        <p14:creationId xmlns:p14="http://schemas.microsoft.com/office/powerpoint/2010/main" val="37795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7. What was the Northern Renaissance and how did it differ from the Italian Renaissance?</a:t>
            </a:r>
            <a:endParaRPr lang="en-US" sz="3200" dirty="0"/>
          </a:p>
        </p:txBody>
      </p:sp>
      <p:sp>
        <p:nvSpPr>
          <p:cNvPr id="3" name="Content Placeholder 2"/>
          <p:cNvSpPr>
            <a:spLocks noGrp="1"/>
          </p:cNvSpPr>
          <p:nvPr>
            <p:ph idx="1"/>
          </p:nvPr>
        </p:nvSpPr>
        <p:spPr/>
        <p:txBody>
          <a:bodyPr/>
          <a:lstStyle/>
          <a:p>
            <a:r>
              <a:rPr lang="en-US" dirty="0" smtClean="0"/>
              <a:t>Renaissance ideas of humanism spread to </a:t>
            </a:r>
            <a:r>
              <a:rPr lang="en-US" dirty="0"/>
              <a:t>N</a:t>
            </a:r>
            <a:r>
              <a:rPr lang="en-US" dirty="0" smtClean="0"/>
              <a:t>orthern Europe by late 15</a:t>
            </a:r>
            <a:r>
              <a:rPr lang="en-US" baseline="30000" dirty="0" smtClean="0"/>
              <a:t>th</a:t>
            </a:r>
            <a:r>
              <a:rPr lang="en-US" dirty="0" smtClean="0"/>
              <a:t> century</a:t>
            </a:r>
          </a:p>
          <a:p>
            <a:r>
              <a:rPr lang="en-US" dirty="0" smtClean="0"/>
              <a:t>Religion is central – application of humanism to religion = </a:t>
            </a:r>
            <a:r>
              <a:rPr lang="en-US" i="1" dirty="0" smtClean="0"/>
              <a:t>Christian Humanism</a:t>
            </a:r>
            <a:endParaRPr lang="en-US" dirty="0" smtClean="0"/>
          </a:p>
          <a:p>
            <a:r>
              <a:rPr lang="en-US" dirty="0" smtClean="0"/>
              <a:t>Erasmus, More, Durer, Chaucer, Marlowe, Shakespeare </a:t>
            </a:r>
            <a:endParaRPr lang="en-US" dirty="0"/>
          </a:p>
        </p:txBody>
      </p:sp>
    </p:spTree>
    <p:extLst>
      <p:ext uri="{BB962C8B-B14F-4D97-AF65-F5344CB8AC3E}">
        <p14:creationId xmlns:p14="http://schemas.microsoft.com/office/powerpoint/2010/main" val="14124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79. </a:t>
            </a:r>
            <a:r>
              <a:rPr lang="en-US" sz="3200" dirty="0"/>
              <a:t>What were the goals of Nationalism?</a:t>
            </a:r>
            <a:br>
              <a:rPr lang="en-US" sz="3200" dirty="0"/>
            </a:br>
            <a:endParaRPr lang="en-US" sz="3200"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smtClean="0"/>
              <a:t>Nationalism emerged after Napoleonic wars</a:t>
            </a:r>
            <a:r>
              <a:rPr lang="en-US" dirty="0"/>
              <a:t> </a:t>
            </a:r>
            <a:r>
              <a:rPr lang="en-US" dirty="0" smtClean="0"/>
              <a:t>&amp; French Revolution</a:t>
            </a:r>
          </a:p>
          <a:p>
            <a:r>
              <a:rPr lang="en-US" dirty="0" smtClean="0"/>
              <a:t>Idea that people are loyal to the state, not the king seen in French Revolution</a:t>
            </a:r>
          </a:p>
          <a:p>
            <a:r>
              <a:rPr lang="en-US" dirty="0" smtClean="0"/>
              <a:t>Nationalism especially strong in German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37818"/>
            <a:ext cx="4230687"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80. </a:t>
            </a:r>
            <a:r>
              <a:rPr lang="en-US" sz="3200" dirty="0"/>
              <a:t>What were the goals of Liberalism?</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Roots in the Enlightenment</a:t>
            </a:r>
          </a:p>
          <a:p>
            <a:r>
              <a:rPr lang="en-US" dirty="0" smtClean="0"/>
              <a:t>Individual &amp; natural rights</a:t>
            </a:r>
          </a:p>
          <a:p>
            <a:r>
              <a:rPr lang="en-US" dirty="0" smtClean="0"/>
              <a:t>Sought to establish constitutions and parliamentary bodies</a:t>
            </a:r>
          </a:p>
          <a:p>
            <a:r>
              <a:rPr lang="en-US" dirty="0" smtClean="0"/>
              <a:t>OK with monarchies but the state had to be governed by a constitution and monarch could not have absolute power</a:t>
            </a:r>
            <a:endParaRPr lang="en-US" dirty="0"/>
          </a:p>
          <a:p>
            <a:r>
              <a:rPr lang="en-US" dirty="0" smtClean="0"/>
              <a:t>Not revolutionary in nature – take all of the good changes from French Revolution, leave out the radical stuff = liberalism</a:t>
            </a:r>
          </a:p>
        </p:txBody>
      </p:sp>
    </p:spTree>
    <p:extLst>
      <p:ext uri="{BB962C8B-B14F-4D97-AF65-F5344CB8AC3E}">
        <p14:creationId xmlns:p14="http://schemas.microsoft.com/office/powerpoint/2010/main" val="33386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81. </a:t>
            </a:r>
            <a:r>
              <a:rPr lang="en-US" sz="3200" dirty="0"/>
              <a:t>What were the economic goals of liberal thinkers?</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Liberalism also a school of economic thought</a:t>
            </a:r>
          </a:p>
          <a:p>
            <a:r>
              <a:rPr lang="en-US" dirty="0" smtClean="0"/>
              <a:t>Classical School</a:t>
            </a:r>
          </a:p>
          <a:p>
            <a:pPr lvl="1"/>
            <a:r>
              <a:rPr lang="en-US" dirty="0" smtClean="0"/>
              <a:t>Adam Smith – advocated no government control over economy (anti-Mercantilist) </a:t>
            </a:r>
          </a:p>
          <a:p>
            <a:pPr lvl="1"/>
            <a:r>
              <a:rPr lang="en-US" dirty="0" smtClean="0"/>
              <a:t>Malthus &amp; Ricardo – population was growing at a rate that would eventually outstrip the food supply – advocated for lower wages to keep population down</a:t>
            </a:r>
            <a:r>
              <a:rPr lang="en-US" dirty="0"/>
              <a:t> </a:t>
            </a:r>
            <a:r>
              <a:rPr lang="en-US" dirty="0" smtClean="0"/>
              <a:t>= “iron law of wages”</a:t>
            </a:r>
          </a:p>
          <a:p>
            <a:r>
              <a:rPr lang="en-US" dirty="0" smtClean="0"/>
              <a:t>Response to the Classical School</a:t>
            </a:r>
          </a:p>
          <a:p>
            <a:pPr lvl="1"/>
            <a:r>
              <a:rPr lang="en-US" dirty="0" smtClean="0"/>
              <a:t>Utilitarianism – Mill &amp; Bentham – government should provided the greatest happiness for the greatest number of people = expanded role of government</a:t>
            </a:r>
          </a:p>
          <a:p>
            <a:pPr lvl="2"/>
            <a:r>
              <a:rPr lang="en-US" dirty="0" smtClean="0"/>
              <a:t>Bordered on socialism</a:t>
            </a:r>
          </a:p>
        </p:txBody>
      </p:sp>
    </p:spTree>
    <p:extLst>
      <p:ext uri="{BB962C8B-B14F-4D97-AF65-F5344CB8AC3E}">
        <p14:creationId xmlns:p14="http://schemas.microsoft.com/office/powerpoint/2010/main" val="313911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82. </a:t>
            </a:r>
            <a:r>
              <a:rPr lang="en-US" sz="3200" dirty="0"/>
              <a:t>How did Socialism develop and what were the ideas of the early “Utopian Socialists?”</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Socialism rooted in French Revolution</a:t>
            </a:r>
          </a:p>
          <a:p>
            <a:pPr lvl="1"/>
            <a:r>
              <a:rPr lang="en-US" dirty="0" smtClean="0"/>
              <a:t>Radical Jacobins took idea of political equality to next step of economic equality</a:t>
            </a:r>
          </a:p>
          <a:p>
            <a:r>
              <a:rPr lang="en-US" dirty="0" smtClean="0"/>
              <a:t>Early Socialist thinkers called “utopian” because they advocated for perfected societies where everyone was equal but not real plan on how to do it</a:t>
            </a:r>
          </a:p>
          <a:p>
            <a:r>
              <a:rPr lang="en-US" dirty="0" smtClean="0"/>
              <a:t>Henri de Saint-Simon</a:t>
            </a:r>
          </a:p>
          <a:p>
            <a:pPr lvl="1"/>
            <a:r>
              <a:rPr lang="en-US" dirty="0" smtClean="0"/>
              <a:t>Creation of hierarchical society that improved society and lives of lower class</a:t>
            </a:r>
          </a:p>
          <a:p>
            <a:r>
              <a:rPr lang="en-US" dirty="0" smtClean="0"/>
              <a:t>Charles Fourier</a:t>
            </a:r>
          </a:p>
          <a:p>
            <a:pPr lvl="1"/>
            <a:r>
              <a:rPr lang="en-US" dirty="0" smtClean="0"/>
              <a:t>Created blueprint for a cooperative community that shared agricultural tasks</a:t>
            </a:r>
          </a:p>
          <a:p>
            <a:r>
              <a:rPr lang="en-US" dirty="0" smtClean="0"/>
              <a:t>Robert Owen</a:t>
            </a:r>
          </a:p>
          <a:p>
            <a:pPr lvl="1"/>
            <a:r>
              <a:rPr lang="en-US" dirty="0" smtClean="0"/>
              <a:t>Built model mill town in which workers were housed well and children received education </a:t>
            </a:r>
            <a:endParaRPr lang="en-US" dirty="0"/>
          </a:p>
        </p:txBody>
      </p:sp>
    </p:spTree>
    <p:extLst>
      <p:ext uri="{BB962C8B-B14F-4D97-AF65-F5344CB8AC3E}">
        <p14:creationId xmlns:p14="http://schemas.microsoft.com/office/powerpoint/2010/main" val="655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83. </a:t>
            </a:r>
            <a:r>
              <a:rPr lang="en-US" sz="3200" dirty="0"/>
              <a:t>What were the rules of Louis XVIII and Charles X like in France?</a:t>
            </a:r>
            <a:br>
              <a:rPr lang="en-US" sz="3200" dirty="0"/>
            </a:b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Louis XVIII</a:t>
            </a:r>
          </a:p>
          <a:p>
            <a:pPr lvl="1"/>
            <a:r>
              <a:rPr lang="en-US" dirty="0" smtClean="0"/>
              <a:t>Came to throne after fall of Napoleon</a:t>
            </a:r>
          </a:p>
          <a:p>
            <a:pPr lvl="1"/>
            <a:r>
              <a:rPr lang="en-US" dirty="0" smtClean="0"/>
              <a:t>Ruled with a constitution that gave king considerable power and had no mention of popular sovereignty </a:t>
            </a:r>
          </a:p>
          <a:p>
            <a:pPr lvl="1"/>
            <a:r>
              <a:rPr lang="en-US" dirty="0" smtClean="0"/>
              <a:t>Duke de Berry assassinated – ultra-royalists (wanted revival of absolute monarchy, mostly </a:t>
            </a:r>
            <a:r>
              <a:rPr lang="en-US" dirty="0" err="1" smtClean="0"/>
              <a:t>emigres</a:t>
            </a:r>
            <a:r>
              <a:rPr lang="en-US" dirty="0" smtClean="0"/>
              <a:t> who returned) push Louis XVIII to clamp down and on people and give more rights to aristocracy </a:t>
            </a:r>
          </a:p>
          <a:p>
            <a:r>
              <a:rPr lang="en-US" dirty="0" smtClean="0"/>
              <a:t>Charles X</a:t>
            </a:r>
          </a:p>
          <a:p>
            <a:pPr lvl="1"/>
            <a:r>
              <a:rPr lang="en-US" dirty="0" smtClean="0"/>
              <a:t>Even more repressive/conservative than Louis XVIII</a:t>
            </a:r>
          </a:p>
          <a:p>
            <a:pPr lvl="1"/>
            <a:r>
              <a:rPr lang="en-US" dirty="0" smtClean="0"/>
              <a:t>July Ordinances – dissolved newly elected assembly</a:t>
            </a:r>
          </a:p>
          <a:p>
            <a:pPr lvl="1"/>
            <a:r>
              <a:rPr lang="en-US" dirty="0" smtClean="0"/>
              <a:t>July Revolution, 1830 – mob in Paris revolted </a:t>
            </a:r>
          </a:p>
          <a:p>
            <a:pPr lvl="2"/>
            <a:r>
              <a:rPr lang="en-US" dirty="0" smtClean="0"/>
              <a:t>Fearful of the establishment of a republic, Louis </a:t>
            </a:r>
            <a:r>
              <a:rPr lang="en-US" dirty="0" err="1" smtClean="0"/>
              <a:t>Phillipe</a:t>
            </a:r>
            <a:r>
              <a:rPr lang="en-US" dirty="0" smtClean="0"/>
              <a:t> (liberal) crowned King</a:t>
            </a:r>
            <a:endParaRPr lang="en-US" dirty="0"/>
          </a:p>
        </p:txBody>
      </p:sp>
    </p:spTree>
    <p:extLst>
      <p:ext uri="{BB962C8B-B14F-4D97-AF65-F5344CB8AC3E}">
        <p14:creationId xmlns:p14="http://schemas.microsoft.com/office/powerpoint/2010/main" val="42022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84. </a:t>
            </a:r>
            <a:r>
              <a:rPr lang="en-US" sz="3200" dirty="0"/>
              <a:t>What revolutionary movements happened in Spain and Portugal?</a:t>
            </a:r>
            <a:br>
              <a:rPr lang="en-US" sz="3200" dirty="0"/>
            </a:br>
            <a:endParaRPr lang="en-US" sz="3200" dirty="0"/>
          </a:p>
        </p:txBody>
      </p:sp>
      <p:sp>
        <p:nvSpPr>
          <p:cNvPr id="3" name="Content Placeholder 2"/>
          <p:cNvSpPr>
            <a:spLocks noGrp="1"/>
          </p:cNvSpPr>
          <p:nvPr>
            <p:ph idx="1"/>
          </p:nvPr>
        </p:nvSpPr>
        <p:spPr/>
        <p:txBody>
          <a:bodyPr/>
          <a:lstStyle/>
          <a:p>
            <a:r>
              <a:rPr lang="en-US" dirty="0" smtClean="0"/>
              <a:t>Ferdinand VII restored to the throne on the promise that he will rule with the Cortes (parliament) </a:t>
            </a:r>
          </a:p>
          <a:p>
            <a:pPr lvl="1"/>
            <a:r>
              <a:rPr lang="en-US" dirty="0" smtClean="0"/>
              <a:t>As soon as he is king, he dissolves the Cortes</a:t>
            </a:r>
          </a:p>
          <a:p>
            <a:pPr lvl="1"/>
            <a:r>
              <a:rPr lang="en-US" dirty="0" smtClean="0"/>
              <a:t>Revolt broke out in 1820 &amp; Ferdinand forced to rule with constitution but…</a:t>
            </a:r>
            <a:endParaRPr lang="en-US" dirty="0"/>
          </a:p>
          <a:p>
            <a:pPr lvl="1"/>
            <a:r>
              <a:rPr lang="en-US" dirty="0" smtClean="0"/>
              <a:t>France directly intervenes (with the OK from Austria &amp; Russia) and puts Ferdinand back on the throne as an absolute monarch </a:t>
            </a:r>
          </a:p>
        </p:txBody>
      </p:sp>
    </p:spTree>
    <p:extLst>
      <p:ext uri="{BB962C8B-B14F-4D97-AF65-F5344CB8AC3E}">
        <p14:creationId xmlns:p14="http://schemas.microsoft.com/office/powerpoint/2010/main" val="24763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85. </a:t>
            </a:r>
            <a:r>
              <a:rPr lang="en-US" sz="3200" dirty="0"/>
              <a:t>Why did revolution break out in Italy?</a:t>
            </a:r>
            <a:br>
              <a:rPr 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Ferdinand of Naples comes back to throne, promises to rule with constitution but then dissolves the parliament</a:t>
            </a:r>
            <a:r>
              <a:rPr lang="en-US" dirty="0"/>
              <a:t> </a:t>
            </a:r>
            <a:r>
              <a:rPr lang="en-US" dirty="0" smtClean="0"/>
              <a:t>&amp; refuses to give up powers</a:t>
            </a:r>
          </a:p>
          <a:p>
            <a:r>
              <a:rPr lang="en-US" dirty="0" smtClean="0"/>
              <a:t>Secret nationalistic societies revolted against King and sparked nationalistic movement that would eventually unite Italy</a:t>
            </a:r>
          </a:p>
          <a:p>
            <a:r>
              <a:rPr lang="en-US" dirty="0" err="1" smtClean="0"/>
              <a:t>Troppau</a:t>
            </a:r>
            <a:r>
              <a:rPr lang="en-US" dirty="0" smtClean="0"/>
              <a:t> Protocol – great (conservative) powers of Europe had right to intervene in revolutionary situations </a:t>
            </a:r>
          </a:p>
        </p:txBody>
      </p:sp>
    </p:spTree>
    <p:extLst>
      <p:ext uri="{BB962C8B-B14F-4D97-AF65-F5344CB8AC3E}">
        <p14:creationId xmlns:p14="http://schemas.microsoft.com/office/powerpoint/2010/main" val="38914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86. </a:t>
            </a:r>
            <a:r>
              <a:rPr lang="en-US" sz="3200" dirty="0"/>
              <a:t>What happened as a result of the Greek Revolt against the Ottoman Empire?</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Greece revolts against Ottoman Empire in 1821</a:t>
            </a:r>
          </a:p>
          <a:p>
            <a:r>
              <a:rPr lang="en-US" dirty="0" smtClean="0"/>
              <a:t>Supported by Liberals because it was “freeing the birthplace of democracy”</a:t>
            </a:r>
          </a:p>
          <a:p>
            <a:r>
              <a:rPr lang="en-US" dirty="0" smtClean="0"/>
              <a:t>Supported by Conservative states because they saw it as an opportunity to turn back Ottoman dominance in Balkans and possibly gain territory</a:t>
            </a:r>
          </a:p>
          <a:p>
            <a:r>
              <a:rPr lang="en-US" dirty="0" smtClean="0"/>
              <a:t>Part of bigger “Eastern Question” – what should be done about the Ottoman Empire (“Sick Man of Europe”)</a:t>
            </a:r>
          </a:p>
          <a:p>
            <a:r>
              <a:rPr lang="en-US" dirty="0" smtClean="0"/>
              <a:t>After Greek Revolt, Serbia revolted as well</a:t>
            </a:r>
          </a:p>
          <a:p>
            <a:pPr lvl="1"/>
            <a:r>
              <a:rPr lang="en-US" dirty="0" smtClean="0"/>
              <a:t>Promoted nationalism in the Balkans that would eventually cause WWI</a:t>
            </a:r>
            <a:endParaRPr lang="en-US" dirty="0"/>
          </a:p>
        </p:txBody>
      </p:sp>
    </p:spTree>
    <p:extLst>
      <p:ext uri="{BB962C8B-B14F-4D97-AF65-F5344CB8AC3E}">
        <p14:creationId xmlns:p14="http://schemas.microsoft.com/office/powerpoint/2010/main" val="108425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87. </a:t>
            </a:r>
            <a:r>
              <a:rPr lang="en-US" sz="3200" dirty="0"/>
              <a:t>What revolutionary movements occurred in Russia?</a:t>
            </a:r>
            <a:br>
              <a:rPr lang="en-US" sz="3200" dirty="0"/>
            </a:br>
            <a:endParaRPr lang="en-US" sz="3200" dirty="0"/>
          </a:p>
        </p:txBody>
      </p:sp>
      <p:sp>
        <p:nvSpPr>
          <p:cNvPr id="3" name="Content Placeholder 2"/>
          <p:cNvSpPr>
            <a:spLocks noGrp="1"/>
          </p:cNvSpPr>
          <p:nvPr>
            <p:ph idx="1"/>
          </p:nvPr>
        </p:nvSpPr>
        <p:spPr/>
        <p:txBody>
          <a:bodyPr>
            <a:normAutofit fontScale="92500"/>
          </a:bodyPr>
          <a:lstStyle/>
          <a:p>
            <a:r>
              <a:rPr lang="en-US" dirty="0" smtClean="0"/>
              <a:t>Alexander I toyed with notion of political reform</a:t>
            </a:r>
            <a:r>
              <a:rPr lang="en-US" dirty="0"/>
              <a:t> </a:t>
            </a:r>
            <a:r>
              <a:rPr lang="en-US" dirty="0" smtClean="0"/>
              <a:t>but later became reactionary conservative</a:t>
            </a:r>
          </a:p>
          <a:p>
            <a:r>
              <a:rPr lang="en-US" dirty="0" smtClean="0"/>
              <a:t>Nicholas I vs. Constantine </a:t>
            </a:r>
          </a:p>
          <a:p>
            <a:pPr lvl="1"/>
            <a:r>
              <a:rPr lang="en-US" dirty="0" smtClean="0"/>
              <a:t>Constantine turned down throne so Nicholas I took it</a:t>
            </a:r>
          </a:p>
          <a:p>
            <a:pPr lvl="1"/>
            <a:r>
              <a:rPr lang="en-US" dirty="0" smtClean="0"/>
              <a:t>Small group of army officers staged revolt because they favored Constantine who was in favor of a constitutional monarchy = Decembrist Revolt</a:t>
            </a:r>
          </a:p>
          <a:p>
            <a:r>
              <a:rPr lang="en-US" dirty="0" smtClean="0"/>
              <a:t>Nicholas ruled with an iron fist after revolt was put down</a:t>
            </a:r>
          </a:p>
        </p:txBody>
      </p:sp>
    </p:spTree>
    <p:extLst>
      <p:ext uri="{BB962C8B-B14F-4D97-AF65-F5344CB8AC3E}">
        <p14:creationId xmlns:p14="http://schemas.microsoft.com/office/powerpoint/2010/main" val="102793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88. </a:t>
            </a:r>
            <a:r>
              <a:rPr lang="en-US" sz="3200" dirty="0"/>
              <a:t>How did the political mood in Great Britain change from Conservatism to reform?</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French Revolution and wars against Napoleon created conservative backlash in Great Britain</a:t>
            </a:r>
          </a:p>
          <a:p>
            <a:r>
              <a:rPr lang="en-US" dirty="0" err="1" smtClean="0"/>
              <a:t>Peterloo</a:t>
            </a:r>
            <a:r>
              <a:rPr lang="en-US" dirty="0" smtClean="0"/>
              <a:t> Massacre – citizens gather to demand universal male suffrage and annual parliaments but army fires on crowd</a:t>
            </a:r>
          </a:p>
          <a:p>
            <a:pPr lvl="1"/>
            <a:r>
              <a:rPr lang="en-US" dirty="0" smtClean="0"/>
              <a:t>Parliament passes Six Acts which banned demonstrations and imposed censorship </a:t>
            </a:r>
          </a:p>
          <a:p>
            <a:r>
              <a:rPr lang="en-US" dirty="0" smtClean="0"/>
              <a:t>Mood changed and became more conducive to reform in 1824 – repeal of Combination Acts</a:t>
            </a:r>
          </a:p>
          <a:p>
            <a:r>
              <a:rPr lang="en-US" dirty="0" smtClean="0"/>
              <a:t>Great Reform Bill, 1832 – expanded electorate</a:t>
            </a:r>
          </a:p>
          <a:p>
            <a:r>
              <a:rPr lang="en-US" dirty="0" smtClean="0"/>
              <a:t>Poor Law of 1834 – poor enter work houses instead of starving to death (although life was pretty bad)</a:t>
            </a:r>
          </a:p>
          <a:p>
            <a:r>
              <a:rPr lang="en-US" dirty="0" smtClean="0"/>
              <a:t>Factory Act of 1833 – reduced hours of child labor and forced factory owners to pay for 2 hours of education </a:t>
            </a:r>
          </a:p>
          <a:p>
            <a:r>
              <a:rPr lang="en-US" dirty="0" smtClean="0"/>
              <a:t>Repeal of the Corn Laws, 1864 – allowed foreign grain (cheaper) to be imported</a:t>
            </a:r>
            <a:endParaRPr lang="en-US" dirty="0"/>
          </a:p>
        </p:txBody>
      </p:sp>
    </p:spTree>
    <p:extLst>
      <p:ext uri="{BB962C8B-B14F-4D97-AF65-F5344CB8AC3E}">
        <p14:creationId xmlns:p14="http://schemas.microsoft.com/office/powerpoint/2010/main" val="5656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8. What contributions did Erasmus and Sir Thomas More make to the Northern Renaissance?</a:t>
            </a:r>
            <a:endParaRPr lang="en-US" sz="3200" dirty="0"/>
          </a:p>
        </p:txBody>
      </p:sp>
      <p:sp>
        <p:nvSpPr>
          <p:cNvPr id="3" name="Content Placeholder 2"/>
          <p:cNvSpPr>
            <a:spLocks noGrp="1"/>
          </p:cNvSpPr>
          <p:nvPr>
            <p:ph idx="1"/>
          </p:nvPr>
        </p:nvSpPr>
        <p:spPr/>
        <p:txBody>
          <a:bodyPr/>
          <a:lstStyle/>
          <a:p>
            <a:r>
              <a:rPr lang="en-US" dirty="0" smtClean="0"/>
              <a:t>Erasmus: </a:t>
            </a:r>
            <a:r>
              <a:rPr lang="en-US" i="1" dirty="0" smtClean="0"/>
              <a:t>Adages</a:t>
            </a:r>
            <a:r>
              <a:rPr lang="en-US" dirty="0" smtClean="0"/>
              <a:t>, </a:t>
            </a:r>
            <a:r>
              <a:rPr lang="en-US" i="1" dirty="0" smtClean="0"/>
              <a:t>In Praise of Folly, Handbook of the Christian Knight</a:t>
            </a:r>
            <a:endParaRPr lang="en-US" dirty="0" smtClean="0"/>
          </a:p>
          <a:p>
            <a:pPr lvl="1"/>
            <a:r>
              <a:rPr lang="en-US" dirty="0" smtClean="0"/>
              <a:t>Criticism of Church, inner faith vs. outer forms of worship </a:t>
            </a:r>
          </a:p>
          <a:p>
            <a:r>
              <a:rPr lang="en-US" dirty="0" smtClean="0"/>
              <a:t>More: </a:t>
            </a:r>
            <a:r>
              <a:rPr lang="en-US" i="1" dirty="0" smtClean="0"/>
              <a:t>Utopia</a:t>
            </a:r>
            <a:endParaRPr lang="en-US" dirty="0" smtClean="0"/>
          </a:p>
          <a:p>
            <a:pPr lvl="1"/>
            <a:r>
              <a:rPr lang="en-US" dirty="0" smtClean="0"/>
              <a:t>Criticism of contemporary society, sought to depict a civilization in which political and economic injustices were limited by having property held in common, critical of Church</a:t>
            </a:r>
            <a:endParaRPr lang="en-US" dirty="0"/>
          </a:p>
        </p:txBody>
      </p:sp>
    </p:spTree>
    <p:extLst>
      <p:ext uri="{BB962C8B-B14F-4D97-AF65-F5344CB8AC3E}">
        <p14:creationId xmlns:p14="http://schemas.microsoft.com/office/powerpoint/2010/main" val="14124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89. </a:t>
            </a:r>
            <a:r>
              <a:rPr lang="en-US" sz="3200" dirty="0"/>
              <a:t>Why were there a series of revolutions across Europe in 1848?</a:t>
            </a:r>
            <a:br>
              <a:rPr lang="en-US" sz="3200" dirty="0"/>
            </a:br>
            <a:endParaRPr lang="en-US" sz="3200" dirty="0"/>
          </a:p>
        </p:txBody>
      </p:sp>
      <p:sp>
        <p:nvSpPr>
          <p:cNvPr id="3" name="Content Placeholder 2"/>
          <p:cNvSpPr>
            <a:spLocks noGrp="1"/>
          </p:cNvSpPr>
          <p:nvPr>
            <p:ph idx="1"/>
          </p:nvPr>
        </p:nvSpPr>
        <p:spPr/>
        <p:txBody>
          <a:bodyPr/>
          <a:lstStyle/>
          <a:p>
            <a:r>
              <a:rPr lang="en-US" dirty="0" smtClean="0"/>
              <a:t>1840s = terrible decade for agriculture – famine (Irish Potato Famine)</a:t>
            </a:r>
          </a:p>
          <a:p>
            <a:r>
              <a:rPr lang="en-US" dirty="0" smtClean="0"/>
              <a:t>Unemployment very high</a:t>
            </a:r>
          </a:p>
          <a:p>
            <a:r>
              <a:rPr lang="en-US" dirty="0" smtClean="0"/>
              <a:t>Poor working conditions</a:t>
            </a:r>
          </a:p>
          <a:p>
            <a:r>
              <a:rPr lang="en-US" dirty="0" smtClean="0"/>
              <a:t>Liberal and nationalistic revolutions ensue all across Europe</a:t>
            </a:r>
            <a:endParaRPr lang="en-US" dirty="0"/>
          </a:p>
        </p:txBody>
      </p:sp>
    </p:spTree>
    <p:extLst>
      <p:ext uri="{BB962C8B-B14F-4D97-AF65-F5344CB8AC3E}">
        <p14:creationId xmlns:p14="http://schemas.microsoft.com/office/powerpoint/2010/main" val="24173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90. </a:t>
            </a:r>
            <a:r>
              <a:rPr lang="en-US" sz="3200" dirty="0"/>
              <a:t>How did the Second French Republic come to be in France?</a:t>
            </a:r>
            <a:br>
              <a:rPr lang="en-US" sz="3200" dirty="0"/>
            </a:b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Revolution of 1830 only brought about slight change</a:t>
            </a:r>
          </a:p>
          <a:p>
            <a:r>
              <a:rPr lang="en-US" dirty="0" smtClean="0"/>
              <a:t>Francois Guizot – Louis Philippe’s chief minister</a:t>
            </a:r>
          </a:p>
          <a:p>
            <a:pPr lvl="1"/>
            <a:r>
              <a:rPr lang="en-US" dirty="0" smtClean="0"/>
              <a:t>Repressive social and political measures</a:t>
            </a:r>
            <a:r>
              <a:rPr lang="en-US" dirty="0"/>
              <a:t> </a:t>
            </a:r>
            <a:r>
              <a:rPr lang="en-US" dirty="0" smtClean="0"/>
              <a:t>= four days of revolution in the streets of Paris</a:t>
            </a:r>
          </a:p>
          <a:p>
            <a:pPr lvl="1"/>
            <a:r>
              <a:rPr lang="en-US" dirty="0" smtClean="0"/>
              <a:t>Guizot forced to resign but rioting </a:t>
            </a:r>
            <a:r>
              <a:rPr lang="en-US" dirty="0" err="1" smtClean="0"/>
              <a:t>doesn</a:t>
            </a:r>
            <a:r>
              <a:rPr lang="fr-FR" dirty="0" smtClean="0"/>
              <a:t>’</a:t>
            </a:r>
            <a:r>
              <a:rPr lang="en-US" dirty="0" smtClean="0"/>
              <a:t>t stop – workers force Louis Philippe to flee</a:t>
            </a:r>
          </a:p>
          <a:p>
            <a:r>
              <a:rPr lang="en-US" dirty="0" smtClean="0"/>
              <a:t>Disagreement between liberals and radicals (led by Louis Blanc – socialist)</a:t>
            </a:r>
          </a:p>
          <a:p>
            <a:r>
              <a:rPr lang="en-US" dirty="0" smtClean="0"/>
              <a:t>New elections held and moderates put into power – workers dislike and revolt in May of 1848</a:t>
            </a:r>
          </a:p>
          <a:p>
            <a:pPr lvl="1"/>
            <a:r>
              <a:rPr lang="en-US" dirty="0" smtClean="0"/>
              <a:t>Government gets rid of national workshops (hotbed of socialist and radical rhetoric)</a:t>
            </a:r>
          </a:p>
          <a:p>
            <a:pPr lvl="1"/>
            <a:r>
              <a:rPr lang="en-US" dirty="0" smtClean="0"/>
              <a:t>Leads to “June Days” – violent class struggle in Paris</a:t>
            </a:r>
          </a:p>
          <a:p>
            <a:r>
              <a:rPr lang="en-US" dirty="0" smtClean="0"/>
              <a:t>Second Republic created and people elect Louis Napoleon </a:t>
            </a:r>
          </a:p>
          <a:p>
            <a:pPr lvl="1"/>
            <a:r>
              <a:rPr lang="en-US" dirty="0" smtClean="0"/>
              <a:t>Rules as a conservative despite promises to do otherwise </a:t>
            </a:r>
          </a:p>
          <a:p>
            <a:pPr lvl="1"/>
            <a:r>
              <a:rPr lang="en-US" dirty="0" smtClean="0"/>
              <a:t>1852 – constitutional crisis, Napoleon makes himself Emperor Napoleon III (end to Second Republic) </a:t>
            </a:r>
          </a:p>
        </p:txBody>
      </p:sp>
    </p:spTree>
    <p:extLst>
      <p:ext uri="{BB962C8B-B14F-4D97-AF65-F5344CB8AC3E}">
        <p14:creationId xmlns:p14="http://schemas.microsoft.com/office/powerpoint/2010/main" val="28801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91. </a:t>
            </a:r>
            <a:r>
              <a:rPr lang="en-US" sz="3200" dirty="0"/>
              <a:t>How did the Revolutions of 1848 affect the German states?</a:t>
            </a:r>
            <a:br>
              <a:rPr lang="en-US" sz="3200" dirty="0"/>
            </a:br>
            <a:endParaRPr lang="en-US" sz="3200"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Prussia</a:t>
            </a:r>
          </a:p>
          <a:p>
            <a:pPr lvl="1"/>
            <a:r>
              <a:rPr lang="en-US" dirty="0" smtClean="0"/>
              <a:t>Frederick William IV – promises moderate reforms but </a:t>
            </a:r>
            <a:r>
              <a:rPr lang="en-US" dirty="0" err="1" smtClean="0"/>
              <a:t>doesn</a:t>
            </a:r>
            <a:r>
              <a:rPr lang="fr-FR" dirty="0" smtClean="0"/>
              <a:t>’</a:t>
            </a:r>
            <a:r>
              <a:rPr lang="en-US" dirty="0" smtClean="0"/>
              <a:t>t deliver</a:t>
            </a:r>
          </a:p>
          <a:p>
            <a:pPr lvl="1"/>
            <a:r>
              <a:rPr lang="en-US" dirty="0" smtClean="0"/>
              <a:t>Violence erupts in Berlin &amp; Frederick orders troops to leave to stop violence</a:t>
            </a:r>
          </a:p>
          <a:p>
            <a:pPr lvl="1"/>
            <a:r>
              <a:rPr lang="en-US" dirty="0" smtClean="0"/>
              <a:t>December 1848 – Frederick draws up new reformist constitution that gave more people the right to vote</a:t>
            </a:r>
          </a:p>
          <a:p>
            <a:r>
              <a:rPr lang="en-US" dirty="0" smtClean="0"/>
              <a:t>Austria (Hapsburg Empire)</a:t>
            </a:r>
          </a:p>
          <a:p>
            <a:pPr lvl="1"/>
            <a:r>
              <a:rPr lang="en-US" dirty="0" smtClean="0"/>
              <a:t>Nationalists all over empire push for independence (especially in Hungary &amp; Czech homeland) </a:t>
            </a:r>
          </a:p>
          <a:p>
            <a:pPr lvl="1"/>
            <a:r>
              <a:rPr lang="en-US" dirty="0" smtClean="0"/>
              <a:t>Revolts eventually had to be put down by military force &amp; Austria remained under Hapsburg control</a:t>
            </a:r>
          </a:p>
          <a:p>
            <a:pPr lvl="1"/>
            <a:r>
              <a:rPr lang="en-US" dirty="0" smtClean="0"/>
              <a:t>Nationalist sentiment very strong and would eventually lead to Dual Monarchy (Austria-Hungary) in 1866</a:t>
            </a:r>
          </a:p>
          <a:p>
            <a:r>
              <a:rPr lang="en-US" dirty="0" smtClean="0"/>
              <a:t>Effort to create a unified German state = Frankfurt Parliament – representatives from all German states met but had conflicting goals</a:t>
            </a:r>
          </a:p>
          <a:p>
            <a:pPr lvl="1"/>
            <a:r>
              <a:rPr lang="en-US" dirty="0" err="1" smtClean="0"/>
              <a:t>Grossedeutsch</a:t>
            </a:r>
            <a:r>
              <a:rPr lang="en-US" dirty="0" smtClean="0"/>
              <a:t> – include Austria &amp; Bohemia</a:t>
            </a:r>
          </a:p>
          <a:p>
            <a:pPr lvl="1"/>
            <a:r>
              <a:rPr lang="en-US" dirty="0" err="1" smtClean="0"/>
              <a:t>Kleinsdeutsch</a:t>
            </a:r>
            <a:r>
              <a:rPr lang="en-US" dirty="0" smtClean="0"/>
              <a:t> – Prussia and smaller German states</a:t>
            </a:r>
          </a:p>
          <a:p>
            <a:pPr lvl="1"/>
            <a:r>
              <a:rPr lang="en-US" dirty="0" smtClean="0"/>
              <a:t>Unification does not happen until 1871 under Bismarck</a:t>
            </a:r>
          </a:p>
          <a:p>
            <a:pPr lvl="1"/>
            <a:endParaRPr lang="en-US" dirty="0" smtClean="0"/>
          </a:p>
          <a:p>
            <a:endParaRPr lang="en-US" dirty="0"/>
          </a:p>
        </p:txBody>
      </p:sp>
    </p:spTree>
    <p:extLst>
      <p:ext uri="{BB962C8B-B14F-4D97-AF65-F5344CB8AC3E}">
        <p14:creationId xmlns:p14="http://schemas.microsoft.com/office/powerpoint/2010/main" val="34637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92. </a:t>
            </a:r>
            <a:r>
              <a:rPr lang="en-US" sz="3200" dirty="0"/>
              <a:t>How did the Revolutions of 1848 affect Italy?</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Revolts break out in many Italian states</a:t>
            </a:r>
          </a:p>
          <a:p>
            <a:pPr lvl="1"/>
            <a:r>
              <a:rPr lang="en-US" dirty="0" smtClean="0"/>
              <a:t>Terrified monarchs grant liberal concessions</a:t>
            </a:r>
          </a:p>
          <a:p>
            <a:r>
              <a:rPr lang="en-US" dirty="0" smtClean="0"/>
              <a:t>Papal States (ruled by Pope) – revolt leads to short lived Roman Republic</a:t>
            </a:r>
          </a:p>
          <a:p>
            <a:r>
              <a:rPr lang="en-US" dirty="0" smtClean="0"/>
              <a:t>Liberals call for war of unification in north to free from Austrian control – easily defeated by Austria </a:t>
            </a:r>
          </a:p>
          <a:p>
            <a:r>
              <a:rPr lang="en-US" dirty="0" smtClean="0"/>
              <a:t>Sardinia becomes strongest Italian state &amp; will eventually lead unification in the 1860s</a:t>
            </a:r>
            <a:endParaRPr lang="en-US" dirty="0"/>
          </a:p>
        </p:txBody>
      </p:sp>
    </p:spTree>
    <p:extLst>
      <p:ext uri="{BB962C8B-B14F-4D97-AF65-F5344CB8AC3E}">
        <p14:creationId xmlns:p14="http://schemas.microsoft.com/office/powerpoint/2010/main" val="17682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93. </a:t>
            </a:r>
            <a:r>
              <a:rPr lang="en-US" sz="3200" dirty="0"/>
              <a:t>Why did the Revolutions of 1848 not greatly affect Russia?</a:t>
            </a:r>
            <a:br>
              <a:rPr lang="en-US" sz="3200" dirty="0"/>
            </a:br>
            <a:endParaRPr lang="en-US" sz="3200" dirty="0"/>
          </a:p>
        </p:txBody>
      </p:sp>
      <p:sp>
        <p:nvSpPr>
          <p:cNvPr id="3" name="Content Placeholder 2"/>
          <p:cNvSpPr>
            <a:spLocks noGrp="1"/>
          </p:cNvSpPr>
          <p:nvPr>
            <p:ph idx="1"/>
          </p:nvPr>
        </p:nvSpPr>
        <p:spPr/>
        <p:txBody>
          <a:bodyPr/>
          <a:lstStyle/>
          <a:p>
            <a:r>
              <a:rPr lang="en-US" dirty="0" smtClean="0"/>
              <a:t>Repressive autocracy of Nicholas I</a:t>
            </a:r>
          </a:p>
          <a:p>
            <a:r>
              <a:rPr lang="en-US" dirty="0" smtClean="0"/>
              <a:t>Wave of revolt starts in West and </a:t>
            </a:r>
            <a:r>
              <a:rPr lang="en-US" dirty="0" err="1" smtClean="0"/>
              <a:t>doesn</a:t>
            </a:r>
            <a:r>
              <a:rPr lang="fr-FR" dirty="0" smtClean="0"/>
              <a:t>’</a:t>
            </a:r>
            <a:r>
              <a:rPr lang="en-US" dirty="0" smtClean="0"/>
              <a:t>t make its way to Russia </a:t>
            </a:r>
          </a:p>
          <a:p>
            <a:r>
              <a:rPr lang="en-US" dirty="0" smtClean="0"/>
              <a:t>Reforms happen later under Alexander II – freeing the serfs in 1861</a:t>
            </a:r>
            <a:endParaRPr lang="en-US" dirty="0"/>
          </a:p>
        </p:txBody>
      </p:sp>
    </p:spTree>
    <p:extLst>
      <p:ext uri="{BB962C8B-B14F-4D97-AF65-F5344CB8AC3E}">
        <p14:creationId xmlns:p14="http://schemas.microsoft.com/office/powerpoint/2010/main" val="167880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94. </a:t>
            </a:r>
            <a:r>
              <a:rPr lang="en-US" sz="3200" dirty="0"/>
              <a:t>How did Chartism develop in Great Britain and what were its effects?</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Chartism = belief that problems of the working class could be solved by changes in political organization of the country – push for greater male suffrage</a:t>
            </a:r>
          </a:p>
          <a:p>
            <a:r>
              <a:rPr lang="en-US" dirty="0" smtClean="0"/>
              <a:t>People’s Charter of 1838 wanted:</a:t>
            </a:r>
          </a:p>
          <a:p>
            <a:pPr lvl="1"/>
            <a:r>
              <a:rPr lang="en-US" dirty="0" smtClean="0"/>
              <a:t>Universal male suffrage</a:t>
            </a:r>
          </a:p>
          <a:p>
            <a:pPr lvl="1"/>
            <a:r>
              <a:rPr lang="en-US" dirty="0" smtClean="0"/>
              <a:t>Secret Ballot</a:t>
            </a:r>
          </a:p>
          <a:p>
            <a:pPr lvl="1"/>
            <a:r>
              <a:rPr lang="en-US" dirty="0" smtClean="0"/>
              <a:t>Abolition of property requirements in Parliament</a:t>
            </a:r>
          </a:p>
          <a:p>
            <a:pPr lvl="1"/>
            <a:r>
              <a:rPr lang="en-US" dirty="0" smtClean="0"/>
              <a:t>Payment to members of Parliament </a:t>
            </a:r>
          </a:p>
          <a:p>
            <a:pPr lvl="1"/>
            <a:r>
              <a:rPr lang="en-US" dirty="0" smtClean="0"/>
              <a:t>Equal electoral districts</a:t>
            </a:r>
          </a:p>
          <a:p>
            <a:pPr lvl="1"/>
            <a:r>
              <a:rPr lang="en-US" dirty="0" smtClean="0"/>
              <a:t>Annual Parliaments with yearly elections </a:t>
            </a:r>
          </a:p>
          <a:p>
            <a:r>
              <a:rPr lang="en-US" dirty="0" smtClean="0"/>
              <a:t>Reforms were not granted at first but eventually in incremental stages </a:t>
            </a:r>
            <a:endParaRPr lang="en-US" dirty="0"/>
          </a:p>
        </p:txBody>
      </p:sp>
    </p:spTree>
    <p:extLst>
      <p:ext uri="{BB962C8B-B14F-4D97-AF65-F5344CB8AC3E}">
        <p14:creationId xmlns:p14="http://schemas.microsoft.com/office/powerpoint/2010/main" val="10705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95. </a:t>
            </a:r>
            <a:r>
              <a:rPr lang="en-US" sz="3200" dirty="0"/>
              <a:t>Why did Great Britain have a lead on industrialization?</a:t>
            </a:r>
            <a:br>
              <a:rPr lang="en-US" sz="3200" dirty="0"/>
            </a:b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Political stability</a:t>
            </a:r>
          </a:p>
          <a:p>
            <a:r>
              <a:rPr lang="en-US" dirty="0" smtClean="0"/>
              <a:t>Religious toleration</a:t>
            </a:r>
          </a:p>
          <a:p>
            <a:r>
              <a:rPr lang="en-US" dirty="0" smtClean="0"/>
              <a:t>Expanding population</a:t>
            </a:r>
          </a:p>
          <a:p>
            <a:r>
              <a:rPr lang="en-US" dirty="0" smtClean="0"/>
              <a:t>The Agricultural Revolution </a:t>
            </a:r>
          </a:p>
          <a:p>
            <a:r>
              <a:rPr lang="en-US" dirty="0" smtClean="0"/>
              <a:t>Manufacturing industries – cottage system</a:t>
            </a:r>
          </a:p>
          <a:p>
            <a:r>
              <a:rPr lang="en-US" dirty="0" smtClean="0"/>
              <a:t>Enclosure Act</a:t>
            </a:r>
          </a:p>
          <a:p>
            <a:r>
              <a:rPr lang="en-US" dirty="0" smtClean="0"/>
              <a:t>Increase in capital</a:t>
            </a:r>
          </a:p>
          <a:p>
            <a:r>
              <a:rPr lang="en-US" dirty="0" smtClean="0"/>
              <a:t>Overseas trade</a:t>
            </a:r>
          </a:p>
          <a:p>
            <a:r>
              <a:rPr lang="en-US" dirty="0" smtClean="0"/>
              <a:t>Sophisticated transportation system</a:t>
            </a:r>
          </a:p>
          <a:p>
            <a:r>
              <a:rPr lang="en-US" dirty="0" smtClean="0"/>
              <a:t>Natural resources – coal &amp; iron</a:t>
            </a:r>
            <a:endParaRPr lang="en-US" dirty="0"/>
          </a:p>
        </p:txBody>
      </p:sp>
    </p:spTree>
    <p:extLst>
      <p:ext uri="{BB962C8B-B14F-4D97-AF65-F5344CB8AC3E}">
        <p14:creationId xmlns:p14="http://schemas.microsoft.com/office/powerpoint/2010/main" val="8972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96. </a:t>
            </a:r>
            <a:r>
              <a:rPr lang="en-US" sz="3200" dirty="0"/>
              <a:t>What new advancements in technology in Great Britain were made that helped spur industrialization?</a:t>
            </a:r>
            <a:br>
              <a:rPr lang="en-US" sz="3200" dirty="0"/>
            </a:br>
            <a:endParaRPr lang="en-US" sz="3200" dirty="0"/>
          </a:p>
        </p:txBody>
      </p:sp>
      <p:sp>
        <p:nvSpPr>
          <p:cNvPr id="3" name="Content Placeholder 2"/>
          <p:cNvSpPr>
            <a:spLocks noGrp="1"/>
          </p:cNvSpPr>
          <p:nvPr>
            <p:ph idx="1"/>
          </p:nvPr>
        </p:nvSpPr>
        <p:spPr/>
        <p:txBody>
          <a:bodyPr/>
          <a:lstStyle/>
          <a:p>
            <a:r>
              <a:rPr lang="en-US" dirty="0" smtClean="0"/>
              <a:t>Cotton Manufacture:</a:t>
            </a:r>
          </a:p>
          <a:p>
            <a:pPr lvl="1"/>
            <a:r>
              <a:rPr lang="en-US" dirty="0" smtClean="0"/>
              <a:t>Flying shuttle</a:t>
            </a:r>
          </a:p>
          <a:p>
            <a:pPr lvl="1"/>
            <a:r>
              <a:rPr lang="en-US" dirty="0" smtClean="0"/>
              <a:t>Spinning Jenny</a:t>
            </a:r>
          </a:p>
          <a:p>
            <a:pPr lvl="1"/>
            <a:r>
              <a:rPr lang="en-US" dirty="0" smtClean="0"/>
              <a:t>Water Frame</a:t>
            </a:r>
          </a:p>
          <a:p>
            <a:r>
              <a:rPr lang="en-US" dirty="0" smtClean="0"/>
              <a:t>STEAM ENGINE</a:t>
            </a:r>
          </a:p>
          <a:p>
            <a:r>
              <a:rPr lang="en-US" dirty="0" smtClean="0"/>
              <a:t>Iron smelting</a:t>
            </a:r>
          </a:p>
          <a:p>
            <a:r>
              <a:rPr lang="en-US" dirty="0" smtClean="0"/>
              <a:t>Iron + steam = railroad</a:t>
            </a:r>
            <a:endParaRPr lang="en-US" dirty="0"/>
          </a:p>
        </p:txBody>
      </p:sp>
    </p:spTree>
    <p:extLst>
      <p:ext uri="{BB962C8B-B14F-4D97-AF65-F5344CB8AC3E}">
        <p14:creationId xmlns:p14="http://schemas.microsoft.com/office/powerpoint/2010/main" val="23450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97. </a:t>
            </a:r>
            <a:r>
              <a:rPr lang="en-US" sz="3200" dirty="0"/>
              <a:t>In what ways did the early Industrial Revolution change life in Europe?</a:t>
            </a:r>
            <a:br>
              <a:rPr lang="en-US" sz="3200" dirty="0"/>
            </a:br>
            <a:r>
              <a:rPr lang="en-US" sz="3200" dirty="0" smtClean="0"/>
              <a:t> </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Demographics – factories needed to be near water at first, work was in the factory (not countryside) = people move to factories &amp; cities spring up = urbanization</a:t>
            </a:r>
          </a:p>
          <a:p>
            <a:pPr lvl="1"/>
            <a:r>
              <a:rPr lang="en-US" dirty="0" smtClean="0"/>
              <a:t>Cities have horrible living conditions until after 2</a:t>
            </a:r>
            <a:r>
              <a:rPr lang="en-US" baseline="30000" dirty="0" smtClean="0"/>
              <a:t>nd</a:t>
            </a:r>
            <a:r>
              <a:rPr lang="en-US" dirty="0" smtClean="0"/>
              <a:t> Industrial Revolution</a:t>
            </a:r>
          </a:p>
          <a:p>
            <a:r>
              <a:rPr lang="en-US" dirty="0" smtClean="0"/>
              <a:t>Family Life – all of family still worked but not together anymore</a:t>
            </a:r>
          </a:p>
          <a:p>
            <a:pPr lvl="1"/>
            <a:r>
              <a:rPr lang="en-US" dirty="0" smtClean="0"/>
              <a:t>Child labor common and harsh</a:t>
            </a:r>
          </a:p>
          <a:p>
            <a:pPr lvl="1"/>
            <a:r>
              <a:rPr lang="en-US" dirty="0" smtClean="0"/>
              <a:t>Family no longer the basic unit of production &amp; consumption</a:t>
            </a:r>
          </a:p>
          <a:p>
            <a:r>
              <a:rPr lang="en-US" dirty="0" smtClean="0"/>
              <a:t>More products for people to buy but low standard of living for those who produced it</a:t>
            </a:r>
          </a:p>
          <a:p>
            <a:r>
              <a:rPr lang="en-US" dirty="0" smtClean="0"/>
              <a:t>Most of 1</a:t>
            </a:r>
            <a:r>
              <a:rPr lang="en-US" baseline="30000" dirty="0" smtClean="0"/>
              <a:t>st</a:t>
            </a:r>
            <a:r>
              <a:rPr lang="en-US" dirty="0" smtClean="0"/>
              <a:t> Industrial Revolution is in England</a:t>
            </a:r>
          </a:p>
        </p:txBody>
      </p:sp>
    </p:spTree>
    <p:extLst>
      <p:ext uri="{BB962C8B-B14F-4D97-AF65-F5344CB8AC3E}">
        <p14:creationId xmlns:p14="http://schemas.microsoft.com/office/powerpoint/2010/main" val="19741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98. </a:t>
            </a:r>
            <a:r>
              <a:rPr lang="en-US" sz="3200" dirty="0"/>
              <a:t>How did working class people respond to the Industrial Revolution?</a:t>
            </a:r>
            <a:br>
              <a:rPr lang="en-US" sz="3200" dirty="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Some laborers tried to destroy machines (Luddites) because they viewed them as taking jobs away from them</a:t>
            </a:r>
          </a:p>
          <a:p>
            <a:r>
              <a:rPr lang="en-US" dirty="0" smtClean="0"/>
              <a:t>Cooperative societies – workers who looked out for the welfare of one another in a specific trade</a:t>
            </a:r>
          </a:p>
          <a:p>
            <a:r>
              <a:rPr lang="en-US" dirty="0" smtClean="0"/>
              <a:t>Unions eventually formed although they were banned at first – later became legal but always suspect by governments </a:t>
            </a:r>
            <a:endParaRPr lang="en-US" dirty="0"/>
          </a:p>
        </p:txBody>
      </p:sp>
    </p:spTree>
    <p:extLst>
      <p:ext uri="{BB962C8B-B14F-4D97-AF65-F5344CB8AC3E}">
        <p14:creationId xmlns:p14="http://schemas.microsoft.com/office/powerpoint/2010/main" val="39517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5396</TotalTime>
  <Words>19253</Words>
  <Application>Microsoft Office PowerPoint</Application>
  <PresentationFormat>On-screen Show (4:3)</PresentationFormat>
  <Paragraphs>1735</Paragraphs>
  <Slides>222</Slides>
  <Notes>0</Notes>
  <HiddenSlides>0</HiddenSlides>
  <MMClips>0</MMClips>
  <ScaleCrop>false</ScaleCrop>
  <HeadingPairs>
    <vt:vector size="4" baseType="variant">
      <vt:variant>
        <vt:lpstr>Theme</vt:lpstr>
      </vt:variant>
      <vt:variant>
        <vt:i4>1</vt:i4>
      </vt:variant>
      <vt:variant>
        <vt:lpstr>Slide Titles</vt:lpstr>
      </vt:variant>
      <vt:variant>
        <vt:i4>222</vt:i4>
      </vt:variant>
    </vt:vector>
  </HeadingPairs>
  <TitlesOfParts>
    <vt:vector size="223" baseType="lpstr">
      <vt:lpstr>Office Theme</vt:lpstr>
      <vt:lpstr>AP European History</vt:lpstr>
      <vt:lpstr>1. What role did the Italian city-states play in promoting the Renaissance?</vt:lpstr>
      <vt:lpstr>2. What is meant by humanism and what are some examples from the Renaissance?</vt:lpstr>
      <vt:lpstr>3. What is meant by civic humanism?</vt:lpstr>
      <vt:lpstr>4. What are some examples of Renaissance literature and what messages do they convey?</vt:lpstr>
      <vt:lpstr>5. What changes in art came about because of the Renaissance?</vt:lpstr>
      <vt:lpstr>6. What are some examples of Renaissance art/artists?</vt:lpstr>
      <vt:lpstr>7. What was the Northern Renaissance and how did it differ from the Italian Renaissance?</vt:lpstr>
      <vt:lpstr>8. What contributions did Erasmus and Sir Thomas More make to the Northern Renaissance?</vt:lpstr>
      <vt:lpstr>9. What is meant by Christian humanism?</vt:lpstr>
      <vt:lpstr>10. What are some examples of Northern Renaissance art &amp; literature? </vt:lpstr>
      <vt:lpstr>11. What was the significance of the printing press and how did it change European society? </vt:lpstr>
      <vt:lpstr>12. What were the problems facing the Catholic Church on the eve of the Reformation? </vt:lpstr>
      <vt:lpstr>13. What reforms did early reformers call for? </vt:lpstr>
      <vt:lpstr>14. What reforms did Martin Luther call for? </vt:lpstr>
      <vt:lpstr>15. What were the effects of the Martin Luther’s reforms? </vt:lpstr>
      <vt:lpstr>16. Why did the Reformation succeed? </vt:lpstr>
      <vt:lpstr>17. What were the beliefs of the radical reformers such as the Anabaptists and the Antitrinitarians?  </vt:lpstr>
      <vt:lpstr>18. What were the beliefs of Zwingli and Calvin? </vt:lpstr>
      <vt:lpstr>19. What were the causes and effects of the English Reformation? </vt:lpstr>
      <vt:lpstr>20. What was the outcome of the Counter (Catholic) Reformation? </vt:lpstr>
      <vt:lpstr>21. What were the achievements of the Portuguese and Spanish Empires in the sixteenth and seventeenth centuries? </vt:lpstr>
      <vt:lpstr>22. What were the characteristics of the new nation-states that developed in the seventeenth and eighteenth centuries? </vt:lpstr>
      <vt:lpstr>23. What happened to Italy during the age of state consolidation? </vt:lpstr>
      <vt:lpstr>24. Why did Spain become a powerful empire in the sixteenth and seventeenth centuries? </vt:lpstr>
      <vt:lpstr>25. What was the Holy Roman Empire like during the age of state consolidation? </vt:lpstr>
      <vt:lpstr>26. What were the causes and effects of the Thirty Years War? </vt:lpstr>
      <vt:lpstr>27. What were the causes and effects of the French Wars of Religion? </vt:lpstr>
      <vt:lpstr>28. How did an absolute monarchy develop in France? </vt:lpstr>
      <vt:lpstr>29. How did the Tudors of England attempt to establish an absolute monarchy? </vt:lpstr>
      <vt:lpstr>30. What was the rule of Elizabeth I like in England? </vt:lpstr>
      <vt:lpstr>31. What problems did the Stuart monarchy face in England? </vt:lpstr>
      <vt:lpstr>32. What were the causes, events and effects of the English Civil War? </vt:lpstr>
      <vt:lpstr>33. What were the effects of the Glorious Revolution? </vt:lpstr>
      <vt:lpstr>34. In what ways was the Netherlands a center of commerce and trade? </vt:lpstr>
      <vt:lpstr>35. How was the Netherlands different, politically, from other states in Europe? </vt:lpstr>
      <vt:lpstr>36. What were the characteristics of the Dutch Golden Age? </vt:lpstr>
      <vt:lpstr>37. What were the causes of the Price Revolution and population growth? </vt:lpstr>
      <vt:lpstr>38. What was rural life like during the seventeenth and eighteenth centuries? </vt:lpstr>
      <vt:lpstr>39. What was life like in cities and towns during the seventeenth and eighteenth centuries? </vt:lpstr>
      <vt:lpstr>40. What were family life and the family structure like during seventeenth and eighteenth centuries? </vt:lpstr>
      <vt:lpstr>41. What were the roles of men and women in the seventeenth century? </vt:lpstr>
      <vt:lpstr>42. In what ways was the family the basic economic unit before the industrial revolution? </vt:lpstr>
      <vt:lpstr>43. How did the Protestant Reformation change family life? </vt:lpstr>
      <vt:lpstr>44. How did the following contribute to the start of the Scientific Revolution? Discovery of the New World Printing Press Rivalry among nation-states Reformation Renaissance Humanism </vt:lpstr>
      <vt:lpstr>45. What was the medieval view of science and the world prior to the Scientific Revolution? </vt:lpstr>
      <vt:lpstr>46. What were Copernicus’ revolutionary views and how did that start the Scientific Revolution? </vt:lpstr>
      <vt:lpstr>47. How did Brahe, Kepler and Galileo further the Copernican Revolution? </vt:lpstr>
      <vt:lpstr>48. How was Galileo treated by the Catholic Church for his scientific beliefs? </vt:lpstr>
      <vt:lpstr>49. What contributions did Newton make to the Scientific Revolution? </vt:lpstr>
      <vt:lpstr>50. In what ways did the Scientific Revolution impact philosophy? </vt:lpstr>
      <vt:lpstr>51. What were the beliefs and contributions of the following philosophers? Francis Bacon Rene Descartes  Blaise Pascal Thomas Hobbes John Locke </vt:lpstr>
      <vt:lpstr>52. What was the Enlightenment and what impact did it have on philosophy? </vt:lpstr>
      <vt:lpstr>53. What were the works and beliefs of the following Enlightenment thinkers (philosophes)? Voltaire Montesquieu Diderot Jean-Jacques Rousseau </vt:lpstr>
      <vt:lpstr>54. How were Enlightenment ideas spread and received in Germany, Italy and Scotland? </vt:lpstr>
      <vt:lpstr>55. What role did women play in the Enlightenment? </vt:lpstr>
      <vt:lpstr>56. What is Enlightened Absolutism and where was it practiced? </vt:lpstr>
      <vt:lpstr>57. How did Prussia and Austria develop in the eighteenth century? </vt:lpstr>
      <vt:lpstr>58. How did Russia develop in the eighteenth century? </vt:lpstr>
      <vt:lpstr>59. How did Poland cease to be in the eighteenth century? </vt:lpstr>
      <vt:lpstr>60. What political developments happened in Great Britain in the eighteenth century? </vt:lpstr>
      <vt:lpstr>61. How was royal absolutism challenged in France in the eighteenth century? </vt:lpstr>
      <vt:lpstr>62. What was the Ancien (Old) Regime like in France?  </vt:lpstr>
      <vt:lpstr>63. Why was the Estates General called and what impact did it have on the rule of Louis XVI? </vt:lpstr>
      <vt:lpstr>64. What were the causes and effects of the Storming of the Bastille and the Great Fear? </vt:lpstr>
      <vt:lpstr>65. What changes happened in France as a result of the establishment of a constitutional monarchy? </vt:lpstr>
      <vt:lpstr>66. Why did the French monarchy come to an end? </vt:lpstr>
      <vt:lpstr>67. What were the reactions of Europeans outside of France to the revolution? </vt:lpstr>
      <vt:lpstr>68. How did the Reign of Terror develop in France and what was it like? </vt:lpstr>
      <vt:lpstr>69. How did the Directory rule France after the Reign of Terror? </vt:lpstr>
      <vt:lpstr>70. How did Napoleon come to rule France? </vt:lpstr>
      <vt:lpstr>71. What changes did Napoleon bring to France? </vt:lpstr>
      <vt:lpstr>72. How did Napoleon create war with Europe and to what degree was he successful? </vt:lpstr>
      <vt:lpstr>73. Why did Napoleon invade Spain? </vt:lpstr>
      <vt:lpstr>74. Why did Napoleon’s rule over German states create nationalism there? </vt:lpstr>
      <vt:lpstr>75. What were the effects of Napoleon’s invasion of Russia?</vt:lpstr>
      <vt:lpstr>76. What were the goals of the Congress of Vienna? </vt:lpstr>
      <vt:lpstr>77. What happened to France after the defeat of Napoleon? </vt:lpstr>
      <vt:lpstr>78. What were the goals of Conservatism? </vt:lpstr>
      <vt:lpstr>79. What were the goals of Nationalism? </vt:lpstr>
      <vt:lpstr>80. What were the goals of Liberalism? </vt:lpstr>
      <vt:lpstr>81. What were the economic goals of liberal thinkers? </vt:lpstr>
      <vt:lpstr>82. How did Socialism develop and what were the ideas of the early “Utopian Socialists?” </vt:lpstr>
      <vt:lpstr>83. What were the rules of Louis XVIII and Charles X like in France? </vt:lpstr>
      <vt:lpstr>84. What revolutionary movements happened in Spain and Portugal? </vt:lpstr>
      <vt:lpstr>85. Why did revolution break out in Italy? </vt:lpstr>
      <vt:lpstr>86. What happened as a result of the Greek Revolt against the Ottoman Empire? </vt:lpstr>
      <vt:lpstr>87. What revolutionary movements occurred in Russia? </vt:lpstr>
      <vt:lpstr>88. How did the political mood in Great Britain change from Conservatism to reform? </vt:lpstr>
      <vt:lpstr>89. Why were there a series of revolutions across Europe in 1848? </vt:lpstr>
      <vt:lpstr>90. How did the Second French Republic come to be in France? </vt:lpstr>
      <vt:lpstr>91. How did the Revolutions of 1848 affect the German states? </vt:lpstr>
      <vt:lpstr>92. How did the Revolutions of 1848 affect Italy? </vt:lpstr>
      <vt:lpstr>93. Why did the Revolutions of 1848 not greatly affect Russia? </vt:lpstr>
      <vt:lpstr>94. How did Chartism develop in Great Britain and what were its effects? </vt:lpstr>
      <vt:lpstr>95. Why did Great Britain have a lead on industrialization? </vt:lpstr>
      <vt:lpstr>96. What new advancements in technology in Great Britain were made that helped spur industrialization? </vt:lpstr>
      <vt:lpstr>97. In what ways did the early Industrial Revolution change life in Europe?  </vt:lpstr>
      <vt:lpstr>98. How did working class people respond to the Industrial Revolution? </vt:lpstr>
      <vt:lpstr>99. What were the ideas of Karl Marx and Friedrich Engels in the Communist Manifesto? </vt:lpstr>
      <vt:lpstr>100. What were the goals of the First and Second Internationals? </vt:lpstr>
      <vt:lpstr>101. What were the causes and effects of the Crimean War? </vt:lpstr>
      <vt:lpstr>102. What were the steps to Italian unification and what roles did Cavour and Garibaldi play? </vt:lpstr>
      <vt:lpstr>103. What were the steps to German unification and what role did Bismarck play? </vt:lpstr>
      <vt:lpstr>104. What were the political beliefs of Otto von Bismarck? </vt:lpstr>
      <vt:lpstr>105. What were the results of the Franco-Prussian War? </vt:lpstr>
      <vt:lpstr>106. What actions were taken by Bismarck to control Germany once it was unified? </vt:lpstr>
      <vt:lpstr>107. How did France go from having an empire under Napoleon III to the creation of the Third French Republic? </vt:lpstr>
      <vt:lpstr>108. Why was Great Britain politically stable in the late nineteenth century? </vt:lpstr>
      <vt:lpstr>109. What roles did Disraeli, Gladstone and Queen Victoria play in the stability of Great Britain? </vt:lpstr>
      <vt:lpstr>110. What reforms were made in Russia under Alexander II and how were they rolled back after his assassination? </vt:lpstr>
      <vt:lpstr>111. What political changes happened in the Hapsburg Empire of Austria in the nineteenth century? </vt:lpstr>
      <vt:lpstr>112. What reforms were attempted in the Ottoman Empire in the nineteenth century? </vt:lpstr>
      <vt:lpstr>113. What impact did the invention of steel have on industrialization? </vt:lpstr>
      <vt:lpstr>114. What impact did the use of electricity have on industrialization? </vt:lpstr>
      <vt:lpstr>115. What advancements in transportation were made during the Second Industrial Revolution? </vt:lpstr>
      <vt:lpstr>116. What advancements in communication and education were made during the Second Industrial Revolution? </vt:lpstr>
      <vt:lpstr>117. In what ways did science play a role in industrial expansion and what new ideas emerged around the turn of the century? </vt:lpstr>
      <vt:lpstr>118. How did philosophy change around the turn of the century and what new ideas emerged? </vt:lpstr>
      <vt:lpstr>119. What is psychoanalysis and how did it change European views? </vt:lpstr>
      <vt:lpstr>120. What advancements in medicine were made around the turn of the century? </vt:lpstr>
      <vt:lpstr>121. What were the beliefs of Charles Darwin and what impact did they have on European views? </vt:lpstr>
      <vt:lpstr>122. What changes to the middle class occurred as a result of the Second Industrial Revolution? </vt:lpstr>
      <vt:lpstr>123. What changes to the working class occurred as a result of the Second Industrial Revolution? </vt:lpstr>
      <vt:lpstr>124. What changes happened to the Catholic Church in the late nineteenth century? </vt:lpstr>
      <vt:lpstr>125. What was the significance of Strauss’s ideas about the Bible? </vt:lpstr>
      <vt:lpstr>126. How did the working class and peasantry view religion in the late nineteenth century? </vt:lpstr>
      <vt:lpstr>127. What examples of anti-Semitism exist in the late nineteenth century and how did they give rise to Zionism? </vt:lpstr>
      <vt:lpstr>128. How did the roles of women change because of the Second Industrial Revolution? </vt:lpstr>
      <vt:lpstr>129. What were the limits to women’s education and work around the turn of the century? </vt:lpstr>
      <vt:lpstr>130. In what ways did feminism manifest itself in the late nineteenth century? </vt:lpstr>
      <vt:lpstr>131. How did the following social sciences emerge in the late nineteenth century? History Anthropology Sociology Archaeology </vt:lpstr>
      <vt:lpstr>132. What is Romanticism? </vt:lpstr>
      <vt:lpstr>133. How was Romanticism represented in literature? </vt:lpstr>
      <vt:lpstr>134. How was Romanticism represented in music? </vt:lpstr>
      <vt:lpstr>135. What changes in art happened in the nineteenth century? </vt:lpstr>
      <vt:lpstr>136. What is Realism and how was it represented in literature? </vt:lpstr>
      <vt:lpstr>137. What were the characteristics of Impressionism and Expressionism? </vt:lpstr>
      <vt:lpstr>138. How was neo-imperialism different from European imperialism in the sixteenth and seventeenth centuries? </vt:lpstr>
      <vt:lpstr>139. What technological advancements gave Europeans the edge in neo-imperialism? </vt:lpstr>
      <vt:lpstr>140. What were the motivating factors in neo-imperialism? </vt:lpstr>
      <vt:lpstr>141. What happened as a result of the “Scramble for Africa?” </vt:lpstr>
      <vt:lpstr>142. What were the characteristics of European rule over their colonial subjects in Africa and Asia? </vt:lpstr>
      <vt:lpstr>143. What were underlying causes of WWI? </vt:lpstr>
      <vt:lpstr>144. How did political and social tensions in the following nations contribute to the outbreak of WWI? Great Britain and Ireland France Russia Germany and Austria-Hungary </vt:lpstr>
      <vt:lpstr>145. What early alliances contributed to the outbreak of WWI? </vt:lpstr>
      <vt:lpstr>146. How did militarism contribute to the outbreak of WWI? </vt:lpstr>
      <vt:lpstr>147. How did crises in the Balkans contribute to the outbreak of WWI? </vt:lpstr>
      <vt:lpstr>148. What was Germany’s plan for winning the war? </vt:lpstr>
      <vt:lpstr>149. How did the First Battle of the Marne change views that the war would be quickly won? </vt:lpstr>
      <vt:lpstr>150. What new military technologies led WWI to be fought differently? </vt:lpstr>
      <vt:lpstr>151. Why did the United States enter WWI? </vt:lpstr>
      <vt:lpstr>152. What was WWI like on the home front? </vt:lpstr>
      <vt:lpstr>153. What was the human cost of WWI? </vt:lpstr>
      <vt:lpstr>154. What were Wilson’s ideas in the Fourteen Points? </vt:lpstr>
      <vt:lpstr>155. What was the outcome of the Treaty of Versailles? </vt:lpstr>
      <vt:lpstr>156. How did czarist rule under Nicholas II contribute to the outbreak of the Russian Revolution? </vt:lpstr>
      <vt:lpstr>157. What problems faced the Provisional Government once it came to power in 1917? </vt:lpstr>
      <vt:lpstr>158. What were the beliefs of the Mensheviks and the Bolsheviks?</vt:lpstr>
      <vt:lpstr>159. How did the Bolsheviks triumph and what initial steps were taken to stabilize Russia? </vt:lpstr>
      <vt:lpstr>160. What were the shortcomings of the Weimar Republic? </vt:lpstr>
      <vt:lpstr>161. In what ways did Stresemann stabilize the Weimar Republic? </vt:lpstr>
      <vt:lpstr>162. How did the Bolsheviks finally establish rule over Russia in 1920? </vt:lpstr>
      <vt:lpstr>163. What were the goals of the Third International or Comintern? </vt:lpstr>
      <vt:lpstr>164. What were the provisions of Lenin’s NEP?  </vt:lpstr>
      <vt:lpstr>165. In what ways did Stalin change the Soviet Union? </vt:lpstr>
      <vt:lpstr>166. What were the causes and effects of the Great Depression? </vt:lpstr>
      <vt:lpstr>167. What are the basic beliefs of fascism? </vt:lpstr>
      <vt:lpstr>168. How did Mussolini take power in Italy and create a fascist state? </vt:lpstr>
      <vt:lpstr>169. How did Hitler take power in Germany and create a Nazi state? </vt:lpstr>
      <vt:lpstr>170. What were the radical beliefs of the Nazi party? </vt:lpstr>
      <vt:lpstr>171. What was Great Britain like between the wars? </vt:lpstr>
      <vt:lpstr>172. What was France like between the wars? </vt:lpstr>
      <vt:lpstr>173. What were the causes and effects of the Spanish Civil War? </vt:lpstr>
      <vt:lpstr>174. How did Hitler’s goals in Mein Kampf contribute to the outbreak of WWII? </vt:lpstr>
      <vt:lpstr>175. In what ways did Great Britain and France attempt to use the policy of appeasement to combat Hitler’s growing presence in Europe? </vt:lpstr>
      <vt:lpstr>176. What were the provisions of the Nazi-Soviet Nonaggression Pact? </vt:lpstr>
      <vt:lpstr>177. What was Hitler’s military tactic called and to what degree was it successful? </vt:lpstr>
      <vt:lpstr>178. Why did France fall so easily to Germany? </vt:lpstr>
      <vt:lpstr>179. How was the Battle of Britain won? </vt:lpstr>
      <vt:lpstr>180. How did the Holocaust progress from Nazi racial ideology to the “Final Solution?” </vt:lpstr>
      <vt:lpstr>181. What occurred as a result of the Nazi invasion of the Soviet Union? </vt:lpstr>
      <vt:lpstr>182. What was the impact of U.S. involvement in WWII? </vt:lpstr>
      <vt:lpstr>183. What was the human cost of WWII? </vt:lpstr>
      <vt:lpstr>184. What were the effects of the Nuremburg Trials? </vt:lpstr>
      <vt:lpstr>185. What steps were taken to stabilize Europe post-WWII? </vt:lpstr>
      <vt:lpstr>186. What are the roots of the United Nations and what role did they play post-WWII? </vt:lpstr>
      <vt:lpstr>187. What was the outcome of the Yalta Conference and how did it help to lead to Cold War tensions? </vt:lpstr>
      <vt:lpstr>188. How did the “Long Telegram” lead to the U.S. policy of containment during the Cold War? </vt:lpstr>
      <vt:lpstr>189. What were the roots of NATO and the Warsaw Pact?  </vt:lpstr>
      <vt:lpstr>190. What was Soviet presence in Eastern Europe like and what is meant by the “Iron Curtain?” </vt:lpstr>
      <vt:lpstr>191. What was communism like in Poland? </vt:lpstr>
      <vt:lpstr>192. How did the Truman Doctrine and the Marshall Plan attempt to contain communism? </vt:lpstr>
      <vt:lpstr>193. What was communism like in Yugoslavia? </vt:lpstr>
      <vt:lpstr>194. What effect did the Berlin Blockade have? </vt:lpstr>
      <vt:lpstr>195. Why was Germany divided post-WWII? </vt:lpstr>
      <vt:lpstr>196. Why was the Berlin Wall built and what effect did it have? </vt:lpstr>
      <vt:lpstr>197. How did West Germany differ from East Germany during the Cold War? </vt:lpstr>
      <vt:lpstr>198. What were the causes and effects of German reunification? </vt:lpstr>
      <vt:lpstr>199. What changes did Khrushchev make to the Soviet Union? </vt:lpstr>
      <vt:lpstr>200. What changes did Brezhnev make to the Soviet Union? </vt:lpstr>
      <vt:lpstr>201. What were the effects of Gorbachev’s glasnost and perestroika?   </vt:lpstr>
      <vt:lpstr>202. Why did the Soviet Union fall and how did Yeltsin and Putin rule Russia after the collapse? </vt:lpstr>
      <vt:lpstr>203. What were the causes and effects of the creation of Israel? </vt:lpstr>
      <vt:lpstr>204. What caused the British to withdraw from Africa? </vt:lpstr>
      <vt:lpstr>205. What caused the British to withdraw from India? </vt:lpstr>
      <vt:lpstr>206. What were the causes and effects of the Algerian independence movement? </vt:lpstr>
      <vt:lpstr>207. What was the anti-colonial struggle in Vietnam like and why did it turn into a Cold War conflict? </vt:lpstr>
      <vt:lpstr>208. What economic and social reforms were made in Great Britain post-WWII? </vt:lpstr>
      <vt:lpstr>209. What impact did the nationalization of industry have on Great Britain? </vt:lpstr>
      <vt:lpstr>210. What were the reasons for Great Britain’s economic decline post-WWII? </vt:lpstr>
      <vt:lpstr>211. Why has violence in Northern Ireland worsened? </vt:lpstr>
      <vt:lpstr>212. What impact did Margaret Thatcher’s policies have on Great Britain? </vt:lpstr>
      <vt:lpstr>213. What were the shortcomings of the Fourth Republic in France?  </vt:lpstr>
      <vt:lpstr>214. What were the policies of the Fifth Republic in France? </vt:lpstr>
      <vt:lpstr>215. What economic problems faced France post-WWII? </vt:lpstr>
      <vt:lpstr>216. What political and economic changes happened in Italy post-WWII? </vt:lpstr>
      <vt:lpstr>217. What was the OEEC and how did it lead to European integration? </vt:lpstr>
      <vt:lpstr>218. What was the ECSC and how did it lead to European integration? </vt:lpstr>
      <vt:lpstr>219. How did the ECSC transform into the EEC? </vt:lpstr>
      <vt:lpstr>220. How did the EEC transform into the EU? </vt:lpstr>
      <vt:lpstr>221. What was the role of the EU and what does its future look like? </vt:lpstr>
    </vt:vector>
  </TitlesOfParts>
  <Company>City School District of Albany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Deere, John</dc:creator>
  <cp:lastModifiedBy>Peter Anderson</cp:lastModifiedBy>
  <cp:revision>179</cp:revision>
  <dcterms:created xsi:type="dcterms:W3CDTF">2012-04-11T11:39:07Z</dcterms:created>
  <dcterms:modified xsi:type="dcterms:W3CDTF">2013-03-27T00:53:21Z</dcterms:modified>
</cp:coreProperties>
</file>