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 id="2147483668" r:id="rId4"/>
    <p:sldMasterId id="2147483669" r:id="rId5"/>
    <p:sldMasterId id="2147483670" r:id="rId6"/>
  </p:sldMasterIdLst>
  <p:notesMasterIdLst>
    <p:notesMasterId r:id="rId3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FD3E8EF-042F-4B06-925B-B865EBD95C13}">
  <a:tblStyle styleId="{CFD3E8EF-042F-4B06-925B-B865EBD95C13}"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16230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5" name="Shape 7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457200" y="16002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457200" y="39243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3"/>
          </p:nvPr>
        </p:nvSpPr>
        <p:spPr>
          <a:xfrm>
            <a:off x="4648200" y="1600200"/>
            <a:ext cx="4038599" cy="4495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4648200" y="16002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3"/>
          </p:nvPr>
        </p:nvSpPr>
        <p:spPr>
          <a:xfrm>
            <a:off x="4648200" y="39243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1"/>
          </p:nvPr>
        </p:nvSpPr>
        <p:spPr>
          <a:xfrm>
            <a:off x="457200" y="1600200"/>
            <a:ext cx="8229600"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2"/>
          </p:nvPr>
        </p:nvSpPr>
        <p:spPr>
          <a:xfrm>
            <a:off x="457200" y="3924300"/>
            <a:ext cx="8229600"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1"/>
          </p:nvPr>
        </p:nvSpPr>
        <p:spPr>
          <a:xfrm>
            <a:off x="457200" y="1600200"/>
            <a:ext cx="4038599" cy="4495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2"/>
          </p:nvPr>
        </p:nvSpPr>
        <p:spPr>
          <a:xfrm>
            <a:off x="4648200" y="16002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3"/>
          </p:nvPr>
        </p:nvSpPr>
        <p:spPr>
          <a:xfrm>
            <a:off x="4648200" y="3924300"/>
            <a:ext cx="4038599" cy="2171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900" b="0" i="0" u="none" strike="noStrike" cap="none">
                <a:solidFill>
                  <a:schemeClr val="dk1"/>
                </a:solidFill>
                <a:latin typeface="Calibri"/>
                <a:ea typeface="Calibri"/>
                <a:cs typeface="Calibri"/>
                <a:sym typeface="Calibri"/>
              </a:rPr>
              <a:t>Period 3 Review</a:t>
            </a:r>
            <a:br>
              <a:rPr lang="en-US" sz="4900" b="0" i="0" u="none" strike="noStrike" cap="none">
                <a:solidFill>
                  <a:schemeClr val="dk1"/>
                </a:solidFill>
                <a:latin typeface="Calibri"/>
                <a:ea typeface="Calibri"/>
                <a:cs typeface="Calibri"/>
                <a:sym typeface="Calibri"/>
              </a:rPr>
            </a:br>
            <a:endParaRPr lang="en-US" sz="49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98989"/>
              </a:buClr>
              <a:buSzPct val="25000"/>
              <a:buFont typeface="Arial"/>
              <a:buNone/>
            </a:pPr>
            <a:r>
              <a:rPr lang="en-US" sz="3200" b="0" i="0" u="none" strike="noStrike" cap="none">
                <a:solidFill>
                  <a:srgbClr val="898989"/>
                </a:solidFill>
                <a:latin typeface="Calibri"/>
                <a:ea typeface="Calibri"/>
                <a:cs typeface="Calibri"/>
                <a:sym typeface="Calibri"/>
              </a:rPr>
              <a:t>1815-1914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Industrialization Spreads after 1815:</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Continental Europe &amp; US</a:t>
            </a:r>
          </a:p>
        </p:txBody>
      </p:sp>
      <p:pic>
        <p:nvPicPr>
          <p:cNvPr id="254" name="Shape 254" descr="CaUtNbIWEAA7Dow.png"/>
          <p:cNvPicPr preferRelativeResize="0">
            <a:picLocks noGrp="1"/>
          </p:cNvPicPr>
          <p:nvPr>
            <p:ph type="body" idx="1"/>
          </p:nvPr>
        </p:nvPicPr>
        <p:blipFill rotWithShape="1">
          <a:blip r:embed="rId3">
            <a:alphaModFix/>
          </a:blip>
          <a:srcRect l="-17579" r="-17579"/>
          <a:stretch/>
        </p:blipFill>
        <p:spPr>
          <a:xfrm>
            <a:off x="-246062" y="1349375"/>
            <a:ext cx="9390061" cy="51641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British Monopoly on Industrialization</a:t>
            </a:r>
          </a:p>
        </p:txBody>
      </p:sp>
      <p:sp>
        <p:nvSpPr>
          <p:cNvPr id="260" name="Shape 260"/>
          <p:cNvSpPr txBox="1">
            <a:spLocks noGrp="1"/>
          </p:cNvSpPr>
          <p:nvPr>
            <p:ph type="body" idx="1"/>
          </p:nvPr>
        </p:nvSpPr>
        <p:spPr>
          <a:xfrm>
            <a:off x="76200" y="838200"/>
            <a:ext cx="7772400"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2000" b="0" i="0" u="none">
                <a:solidFill>
                  <a:schemeClr val="dk1"/>
                </a:solidFill>
                <a:latin typeface="Calibri"/>
                <a:ea typeface="Calibri"/>
                <a:cs typeface="Calibri"/>
                <a:sym typeface="Calibri"/>
              </a:rPr>
              <a:t>Up until 1825 it was illegal for engineers, mechanics, and toolmakers to leave England</a:t>
            </a:r>
          </a:p>
          <a:p>
            <a:pPr marL="342900" marR="0" lvl="0" indent="-342900" algn="l" rtl="0">
              <a:lnSpc>
                <a:spcPct val="100000"/>
              </a:lnSpc>
              <a:spcBef>
                <a:spcPts val="400"/>
              </a:spcBef>
              <a:spcAft>
                <a:spcPts val="0"/>
              </a:spcAft>
              <a:buClr>
                <a:schemeClr val="dk1"/>
              </a:buClr>
              <a:buSzPct val="100000"/>
              <a:buFont typeface="Noto Sans Symbols"/>
              <a:buChar char="■"/>
            </a:pPr>
            <a:r>
              <a:rPr lang="en-US" sz="2000" b="0" i="0" u="none">
                <a:solidFill>
                  <a:schemeClr val="dk1"/>
                </a:solidFill>
                <a:latin typeface="Calibri"/>
                <a:ea typeface="Calibri"/>
                <a:cs typeface="Calibri"/>
                <a:sym typeface="Calibri"/>
              </a:rPr>
              <a:t>Until 1843, export of textile machines and equipment illegal</a:t>
            </a:r>
          </a:p>
          <a:p>
            <a:pPr marL="342900" marR="0" lvl="0" indent="-342900" algn="l" rtl="0">
              <a:lnSpc>
                <a:spcPct val="100000"/>
              </a:lnSpc>
              <a:spcBef>
                <a:spcPts val="400"/>
              </a:spcBef>
              <a:spcAft>
                <a:spcPts val="0"/>
              </a:spcAft>
              <a:buClr>
                <a:schemeClr val="dk1"/>
              </a:buClr>
              <a:buSzPct val="100000"/>
              <a:buFont typeface="Noto Sans Symbols"/>
              <a:buChar char="■"/>
            </a:pPr>
            <a:r>
              <a:rPr lang="en-US" sz="2000" b="0" i="0" u="none">
                <a:solidFill>
                  <a:schemeClr val="dk1"/>
                </a:solidFill>
                <a:latin typeface="Calibri"/>
                <a:ea typeface="Calibri"/>
                <a:cs typeface="Calibri"/>
                <a:sym typeface="Calibri"/>
              </a:rPr>
              <a:t>Many emigrated illegally</a:t>
            </a:r>
          </a:p>
          <a:p>
            <a:pPr marL="342900" marR="0" lvl="0" indent="-342900" algn="l" rtl="0">
              <a:lnSpc>
                <a:spcPct val="100000"/>
              </a:lnSpc>
              <a:spcBef>
                <a:spcPts val="400"/>
              </a:spcBef>
              <a:spcAft>
                <a:spcPts val="0"/>
              </a:spcAft>
              <a:buClr>
                <a:schemeClr val="dk1"/>
              </a:buClr>
              <a:buSzPct val="100000"/>
              <a:buFont typeface="Noto Sans Symbols"/>
              <a:buChar char="■"/>
            </a:pPr>
            <a:r>
              <a:rPr lang="en-US" sz="2000" b="0" i="0" u="none">
                <a:solidFill>
                  <a:schemeClr val="dk1"/>
                </a:solidFill>
                <a:latin typeface="Calibri"/>
                <a:ea typeface="Calibri"/>
                <a:cs typeface="Calibri"/>
                <a:sym typeface="Calibri"/>
              </a:rPr>
              <a:t>Tariffs: used to protect domestic industry</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France imposed tariffs on British goods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1834: Zollverein – German tariff policy established free trade zone among member states and a uniform tariff on foreign goods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261" name="Shape 261" descr="800px-Map-GermanConfederation.svg.png"/>
          <p:cNvPicPr preferRelativeResize="0"/>
          <p:nvPr/>
        </p:nvPicPr>
        <p:blipFill rotWithShape="1">
          <a:blip r:embed="rId3">
            <a:alphaModFix/>
          </a:blip>
          <a:srcRect/>
          <a:stretch/>
        </p:blipFill>
        <p:spPr>
          <a:xfrm>
            <a:off x="5545137" y="3733800"/>
            <a:ext cx="3522662" cy="2971799"/>
          </a:xfrm>
          <a:prstGeom prst="rect">
            <a:avLst/>
          </a:prstGeom>
          <a:noFill/>
          <a:ln>
            <a:noFill/>
          </a:ln>
        </p:spPr>
      </p:pic>
      <p:sp>
        <p:nvSpPr>
          <p:cNvPr id="262" name="Shape 262"/>
          <p:cNvSpPr txBox="1"/>
          <p:nvPr/>
        </p:nvSpPr>
        <p:spPr>
          <a:xfrm>
            <a:off x="838200" y="5181600"/>
            <a:ext cx="4572000" cy="1477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German </a:t>
            </a:r>
            <a:r>
              <a:rPr lang="en-US" sz="1800" b="0" i="1" u="none">
                <a:solidFill>
                  <a:schemeClr val="dk1"/>
                </a:solidFill>
                <a:latin typeface="Arial"/>
                <a:ea typeface="Arial"/>
                <a:cs typeface="Arial"/>
                <a:sym typeface="Arial"/>
              </a:rPr>
              <a:t>Zollverein, 1834–1919 Blue: Prussia in 1834 Grey: Areas included until 1866 Yellow: Austrian possessions outside the Zollverein Red: Borders of the 1828 German Confederation (wikipedia)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Rise of Global Inequality	</a:t>
            </a:r>
          </a:p>
        </p:txBody>
      </p:sp>
      <p:sp>
        <p:nvSpPr>
          <p:cNvPr id="268" name="Shape 268"/>
          <p:cNvSpPr txBox="1">
            <a:spLocks noGrp="1"/>
          </p:cNvSpPr>
          <p:nvPr>
            <p:ph type="body" idx="1"/>
          </p:nvPr>
        </p:nvSpPr>
        <p:spPr>
          <a:xfrm>
            <a:off x="457200" y="1295400"/>
            <a:ext cx="8229600" cy="2171700"/>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dk1"/>
              </a:buClr>
              <a:buSzPct val="100000"/>
              <a:buFont typeface="Noto Sans Symbols"/>
              <a:buAutoNum type="alphaUcPeriod"/>
            </a:pPr>
            <a:r>
              <a:rPr lang="en-US" sz="2800" b="0" i="0" u="none" strike="noStrike" cap="none">
                <a:solidFill>
                  <a:schemeClr val="dk1"/>
                </a:solidFill>
                <a:latin typeface="Calibri"/>
                <a:ea typeface="Calibri"/>
                <a:cs typeface="Calibri"/>
                <a:sym typeface="Calibri"/>
              </a:rPr>
              <a:t>First nations to industrialize (Western Europe, the United States, Japan) became wealthy, powerful nations</a:t>
            </a:r>
          </a:p>
          <a:p>
            <a:pPr marL="609600" marR="0" lvl="0" indent="-609600" algn="l" rtl="0">
              <a:lnSpc>
                <a:spcPct val="90000"/>
              </a:lnSpc>
              <a:spcBef>
                <a:spcPts val="560"/>
              </a:spcBef>
              <a:spcAft>
                <a:spcPts val="0"/>
              </a:spcAft>
              <a:buClr>
                <a:schemeClr val="hlink"/>
              </a:buClr>
              <a:buSzPct val="100000"/>
              <a:buFont typeface="Noto Sans Symbols"/>
              <a:buAutoNum type="alphaUcPeriod"/>
            </a:pPr>
            <a:r>
              <a:rPr lang="en-US" sz="2800" b="0" i="1" u="none" strike="noStrike" cap="none">
                <a:solidFill>
                  <a:schemeClr val="hlink"/>
                </a:solidFill>
                <a:latin typeface="Calibri"/>
                <a:ea typeface="Calibri"/>
                <a:cs typeface="Calibri"/>
                <a:sym typeface="Calibri"/>
              </a:rPr>
              <a:t>Industrialization leads to Imperialism</a:t>
            </a:r>
            <a:r>
              <a:rPr lang="en-US" sz="2800" b="0" i="0" u="none" strike="noStrike" cap="none">
                <a:solidFill>
                  <a:schemeClr val="hlink"/>
                </a:solidFill>
                <a:latin typeface="Calibri"/>
                <a:ea typeface="Calibri"/>
                <a:cs typeface="Calibri"/>
                <a:sym typeface="Calibri"/>
              </a:rPr>
              <a:t>:</a:t>
            </a:r>
          </a:p>
          <a:p>
            <a:pPr marL="990600" marR="0" lvl="1" indent="-5334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Widened gap b/w industrialized and non-industrialized countries</a:t>
            </a:r>
          </a:p>
          <a:p>
            <a:pPr marL="990600" marR="0" lvl="1" indent="-5334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Required steady supply of raw materials</a:t>
            </a:r>
          </a:p>
          <a:p>
            <a:pPr marL="990600" marR="0" lvl="1" indent="-5334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Exploitation of overseas colonies for </a:t>
            </a:r>
            <a:r>
              <a:rPr lang="en-US" sz="2400" b="0" i="0" u="none" strike="noStrike" cap="none">
                <a:solidFill>
                  <a:schemeClr val="hlink"/>
                </a:solidFill>
                <a:latin typeface="Calibri"/>
                <a:ea typeface="Calibri"/>
                <a:cs typeface="Calibri"/>
                <a:sym typeface="Calibri"/>
              </a:rPr>
              <a:t>Markets</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hlink"/>
                </a:solidFill>
                <a:latin typeface="Calibri"/>
                <a:ea typeface="Calibri"/>
                <a:cs typeface="Calibri"/>
                <a:sym typeface="Calibri"/>
              </a:rPr>
              <a:t>Materials</a:t>
            </a:r>
          </a:p>
        </p:txBody>
      </p:sp>
      <p:pic>
        <p:nvPicPr>
          <p:cNvPr id="269" name="Shape 269" descr="imperialism"/>
          <p:cNvPicPr preferRelativeResize="0">
            <a:picLocks noGrp="1"/>
          </p:cNvPicPr>
          <p:nvPr>
            <p:ph type="body" idx="1"/>
          </p:nvPr>
        </p:nvPicPr>
        <p:blipFill rotWithShape="1">
          <a:blip r:embed="rId3">
            <a:alphaModFix/>
          </a:blip>
          <a:srcRect/>
          <a:stretch/>
        </p:blipFill>
        <p:spPr>
          <a:xfrm>
            <a:off x="5879776" y="4769426"/>
            <a:ext cx="2881500" cy="20043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28600" y="76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III. Social Impact of Industrialization: New Social Order</a:t>
            </a:r>
          </a:p>
        </p:txBody>
      </p:sp>
      <p:sp>
        <p:nvSpPr>
          <p:cNvPr id="275" name="Shape 275"/>
          <p:cNvSpPr txBox="1">
            <a:spLocks noGrp="1"/>
          </p:cNvSpPr>
          <p:nvPr>
            <p:ph type="body" idx="1"/>
          </p:nvPr>
        </p:nvSpPr>
        <p:spPr>
          <a:xfrm>
            <a:off x="0" y="1219200"/>
            <a:ext cx="5486399" cy="5943599"/>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Rise of the Middle Class “bourgeoisie”</a:t>
            </a:r>
          </a:p>
          <a:p>
            <a:pPr marL="609600" marR="0" lvl="0" indent="-596900" algn="l" rtl="0">
              <a:lnSpc>
                <a:spcPct val="80000"/>
              </a:lnSpc>
              <a:spcBef>
                <a:spcPts val="40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Ind. Rev. created wealth for factory owners, shippers, merchants, bankers changing the social structure</a:t>
            </a:r>
          </a:p>
          <a:p>
            <a:pPr marL="609600" marR="0" lvl="0" indent="-596900" algn="l" rtl="0">
              <a:lnSpc>
                <a:spcPct val="80000"/>
              </a:lnSpc>
              <a:spcBef>
                <a:spcPts val="40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Upper middle class did not become social equals of aristocrats until late 19</a:t>
            </a:r>
            <a:r>
              <a:rPr lang="en-US" sz="1800" b="0" i="0" u="none" strike="noStrike" cap="none" baseline="30000">
                <a:solidFill>
                  <a:schemeClr val="dk1"/>
                </a:solidFill>
                <a:latin typeface="Calibri"/>
                <a:ea typeface="Calibri"/>
                <a:cs typeface="Calibri"/>
                <a:sym typeface="Calibri"/>
              </a:rPr>
              <a:t>th</a:t>
            </a:r>
            <a:r>
              <a:rPr lang="en-US" sz="1800" b="0" i="0" u="none" strike="noStrike" cap="none">
                <a:solidFill>
                  <a:schemeClr val="dk1"/>
                </a:solidFill>
                <a:latin typeface="Calibri"/>
                <a:ea typeface="Calibri"/>
                <a:cs typeface="Calibri"/>
                <a:sym typeface="Calibri"/>
              </a:rPr>
              <a:t> C. (gov. workers, doctors, lawyers, managers, entrepreneurs)</a:t>
            </a:r>
          </a:p>
          <a:p>
            <a:pPr marL="609600" marR="0" lvl="0" indent="-596900" algn="l" rtl="0">
              <a:lnSpc>
                <a:spcPct val="80000"/>
              </a:lnSpc>
              <a:spcBef>
                <a:spcPts val="40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Lower middle class “petite bourgeoisie” had comfortable standard of living (factory overseers, skilled workers, drafters, printers)</a:t>
            </a:r>
          </a:p>
          <a:p>
            <a:pPr marL="609600" marR="0" lvl="0" indent="-596900" algn="l" rtl="0">
              <a:lnSpc>
                <a:spcPct val="80000"/>
              </a:lnSpc>
              <a:spcBef>
                <a:spcPts val="40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Working poor “proletariat”: low standard of living</a:t>
            </a:r>
          </a:p>
          <a:p>
            <a:pPr marL="990600" marR="0" lvl="1" indent="-533400" algn="l" rtl="0">
              <a:lnSpc>
                <a:spcPct val="8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As machines replaced workers, created anger </a:t>
            </a:r>
          </a:p>
          <a:p>
            <a:pPr marL="990600" marR="0" lvl="1" indent="-533400" algn="l" rtl="0">
              <a:lnSpc>
                <a:spcPct val="80000"/>
              </a:lnSpc>
              <a:spcBef>
                <a:spcPts val="360"/>
              </a:spcBef>
              <a:spcAft>
                <a:spcPts val="0"/>
              </a:spcAft>
              <a:buClr>
                <a:schemeClr val="dk1"/>
              </a:buClr>
              <a:buSzPct val="100000"/>
              <a:buFont typeface="Noto Sans Symbols"/>
              <a:buChar char="■"/>
            </a:pPr>
            <a:r>
              <a:rPr lang="en-US" sz="1800" b="0" i="0" u="sng" strike="noStrike" cap="none">
                <a:solidFill>
                  <a:schemeClr val="dk1"/>
                </a:solidFill>
                <a:latin typeface="Calibri"/>
                <a:ea typeface="Calibri"/>
                <a:cs typeface="Calibri"/>
                <a:sym typeface="Calibri"/>
              </a:rPr>
              <a:t>Luddites</a:t>
            </a:r>
            <a:r>
              <a:rPr lang="en-US" sz="1800" b="0" i="0" u="none" strike="noStrike" cap="none">
                <a:solidFill>
                  <a:schemeClr val="dk1"/>
                </a:solidFill>
                <a:latin typeface="Calibri"/>
                <a:ea typeface="Calibri"/>
                <a:cs typeface="Calibri"/>
                <a:sym typeface="Calibri"/>
              </a:rPr>
              <a:t>: smashed machines, attacked factories, riots</a:t>
            </a:r>
          </a:p>
          <a:p>
            <a:pPr marL="990600" marR="0" lvl="1" indent="-533400" algn="l" rtl="0">
              <a:lnSpc>
                <a:spcPct val="8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Union Movement &amp; government response</a:t>
            </a:r>
          </a:p>
        </p:txBody>
      </p:sp>
      <p:pic>
        <p:nvPicPr>
          <p:cNvPr id="276" name="Shape 276" descr="Luddite.jpg"/>
          <p:cNvPicPr preferRelativeResize="0"/>
          <p:nvPr/>
        </p:nvPicPr>
        <p:blipFill rotWithShape="1">
          <a:blip r:embed="rId3">
            <a:alphaModFix/>
          </a:blip>
          <a:srcRect/>
          <a:stretch/>
        </p:blipFill>
        <p:spPr>
          <a:xfrm>
            <a:off x="5473700" y="1104900"/>
            <a:ext cx="3670300" cy="5219699"/>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0" y="0"/>
            <a:ext cx="8229600" cy="1143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Urbanization</a:t>
            </a:r>
          </a:p>
        </p:txBody>
      </p:sp>
      <p:sp>
        <p:nvSpPr>
          <p:cNvPr id="282" name="Shape 282"/>
          <p:cNvSpPr txBox="1">
            <a:spLocks noGrp="1"/>
          </p:cNvSpPr>
          <p:nvPr>
            <p:ph type="body" idx="1"/>
          </p:nvPr>
        </p:nvSpPr>
        <p:spPr>
          <a:xfrm>
            <a:off x="0" y="179925"/>
            <a:ext cx="4350000" cy="6019800"/>
          </a:xfrm>
          <a:prstGeom prst="rect">
            <a:avLst/>
          </a:prstGeom>
          <a:noFill/>
          <a:ln>
            <a:noFill/>
          </a:ln>
        </p:spPr>
        <p:txBody>
          <a:bodyPr lIns="91425" tIns="45700" rIns="91425" bIns="45700" anchor="t" anchorCtr="0">
            <a:noAutofit/>
          </a:bodyPr>
          <a:lstStyle/>
          <a:p>
            <a:pPr marL="990600" marR="0" lvl="1" indent="-533400" algn="l" rtl="0">
              <a:lnSpc>
                <a:spcPct val="80000"/>
              </a:lnSpc>
              <a:spcBef>
                <a:spcPts val="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After 1800, change from rural to urban as people moved from country to find work in the cities in factories &amp; mines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Most city pop. doubled, or even tripled</a:t>
            </a:r>
          </a:p>
          <a:p>
            <a:pPr marL="609600" marR="0" lvl="0" indent="-609600" algn="l" rtl="0">
              <a:lnSpc>
                <a:spcPct val="80000"/>
              </a:lnSpc>
              <a:spcBef>
                <a:spcPts val="360"/>
              </a:spcBef>
              <a:spcAft>
                <a:spcPts val="0"/>
              </a:spcAft>
              <a:buClr>
                <a:schemeClr val="dk1"/>
              </a:buClr>
              <a:buSzPct val="25000"/>
              <a:buFont typeface="Arial"/>
              <a:buNone/>
            </a:pPr>
            <a:r>
              <a:rPr lang="en-US" sz="1800" b="0" i="0" u="none" strike="noStrike" cap="none">
                <a:solidFill>
                  <a:schemeClr val="dk1"/>
                </a:solidFill>
                <a:latin typeface="Calibri"/>
                <a:ea typeface="Calibri"/>
                <a:cs typeface="Calibri"/>
                <a:sym typeface="Calibri"/>
              </a:rPr>
              <a:t>Rapid, unplanned pop. growth leads to social problems: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No planning for housing, sanitation, ed., police protection, building codes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Lack of sanitation &amp; overcrowding led to disease:</a:t>
            </a:r>
          </a:p>
          <a:p>
            <a:pPr marL="1371600" marR="0" lvl="2" indent="-457200" algn="l" rtl="0">
              <a:lnSpc>
                <a:spcPct val="8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Cholera epidemics</a:t>
            </a:r>
          </a:p>
          <a:p>
            <a:pPr marL="1371600" marR="0" lvl="2" indent="-457200" algn="l" rtl="0">
              <a:lnSpc>
                <a:spcPct val="8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Shorter life spans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Poor lived in filthy, one-room homes while upper middle class lived in suburban areas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Growing gap b/w rich and poor</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Poorhouses (Poor Laws)</a:t>
            </a:r>
          </a:p>
          <a:p>
            <a:pPr marL="990600" marR="0" lvl="1" indent="-533400" algn="l" rtl="0">
              <a:lnSpc>
                <a:spcPct val="8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Irish Potato Famine (1845-46, 1848-51)</a:t>
            </a:r>
          </a:p>
        </p:txBody>
      </p:sp>
      <p:pic>
        <p:nvPicPr>
          <p:cNvPr id="283" name="Shape 283" descr="tenementinside"/>
          <p:cNvPicPr preferRelativeResize="0">
            <a:picLocks noGrp="1"/>
          </p:cNvPicPr>
          <p:nvPr>
            <p:ph type="body" idx="1"/>
          </p:nvPr>
        </p:nvPicPr>
        <p:blipFill rotWithShape="1">
          <a:blip r:embed="rId3">
            <a:alphaModFix/>
          </a:blip>
          <a:srcRect/>
          <a:stretch/>
        </p:blipFill>
        <p:spPr>
          <a:xfrm>
            <a:off x="4419600" y="838200"/>
            <a:ext cx="3733800" cy="3003550"/>
          </a:xfrm>
          <a:prstGeom prst="rect">
            <a:avLst/>
          </a:prstGeom>
          <a:noFill/>
          <a:ln>
            <a:noFill/>
          </a:ln>
        </p:spPr>
      </p:pic>
      <p:pic>
        <p:nvPicPr>
          <p:cNvPr id="284" name="Shape 284" descr="riistenamentNY"/>
          <p:cNvPicPr preferRelativeResize="0">
            <a:picLocks noGrp="1"/>
          </p:cNvPicPr>
          <p:nvPr>
            <p:ph type="body" idx="2"/>
          </p:nvPr>
        </p:nvPicPr>
        <p:blipFill rotWithShape="1">
          <a:blip r:embed="rId4">
            <a:alphaModFix/>
          </a:blip>
          <a:srcRect/>
          <a:stretch/>
        </p:blipFill>
        <p:spPr>
          <a:xfrm>
            <a:off x="5105400" y="3924300"/>
            <a:ext cx="3581399" cy="290829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Government Intervention &amp; Regulation</a:t>
            </a:r>
          </a:p>
        </p:txBody>
      </p:sp>
      <p:sp>
        <p:nvSpPr>
          <p:cNvPr id="290" name="Shape 290"/>
          <p:cNvSpPr txBox="1">
            <a:spLocks noGrp="1"/>
          </p:cNvSpPr>
          <p:nvPr>
            <p:ph type="body" idx="1"/>
          </p:nvPr>
        </p:nvSpPr>
        <p:spPr>
          <a:xfrm>
            <a:off x="4724400" y="914400"/>
            <a:ext cx="4038599" cy="4495800"/>
          </a:xfrm>
          <a:prstGeom prst="rect">
            <a:avLst/>
          </a:prstGeom>
          <a:noFill/>
          <a:ln>
            <a:noFill/>
          </a:ln>
        </p:spPr>
        <p:txBody>
          <a:bodyPr lIns="91425" tIns="45700" rIns="91425" bIns="45700" anchor="t" anchorCtr="0">
            <a:noAutofit/>
          </a:bodyPr>
          <a:lstStyle/>
          <a:p>
            <a:pPr marL="533400" marR="0" lvl="0" indent="-533400" algn="l" rtl="0">
              <a:lnSpc>
                <a:spcPct val="90000"/>
              </a:lnSpc>
              <a:spcBef>
                <a:spcPts val="0"/>
              </a:spcBef>
              <a:spcAft>
                <a:spcPts val="0"/>
              </a:spcAft>
              <a:buClr>
                <a:schemeClr val="dk1"/>
              </a:buClr>
              <a:buSzPct val="100000"/>
              <a:buFont typeface="Noto Sans Symbols"/>
              <a:buAutoNum type="arabicPeriod"/>
            </a:pPr>
            <a:r>
              <a:rPr lang="en-US" sz="2000" b="0" i="0" u="none" strike="noStrike" cap="none">
                <a:solidFill>
                  <a:schemeClr val="dk1"/>
                </a:solidFill>
                <a:latin typeface="Calibri"/>
                <a:ea typeface="Calibri"/>
                <a:cs typeface="Calibri"/>
                <a:sym typeface="Calibri"/>
              </a:rPr>
              <a:t>1819: 1</a:t>
            </a:r>
            <a:r>
              <a:rPr lang="en-US" sz="2000" b="0" i="0" u="none" strike="noStrike" cap="none" baseline="30000">
                <a:solidFill>
                  <a:schemeClr val="dk1"/>
                </a:solidFill>
                <a:latin typeface="Calibri"/>
                <a:ea typeface="Calibri"/>
                <a:cs typeface="Calibri"/>
                <a:sym typeface="Calibri"/>
              </a:rPr>
              <a:t>st</a:t>
            </a:r>
            <a:r>
              <a:rPr lang="en-US" sz="2000" b="0" i="0" u="none" strike="noStrike" cap="none">
                <a:solidFill>
                  <a:schemeClr val="dk1"/>
                </a:solidFill>
                <a:latin typeface="Calibri"/>
                <a:ea typeface="Calibri"/>
                <a:cs typeface="Calibri"/>
                <a:sym typeface="Calibri"/>
              </a:rPr>
              <a:t> Factory Act passed by British gov. to restrict working age &amp; hours</a:t>
            </a:r>
          </a:p>
          <a:p>
            <a:pPr marL="533400" marR="0" lvl="0" indent="-533400" algn="l" rtl="0">
              <a:lnSpc>
                <a:spcPct val="90000"/>
              </a:lnSpc>
              <a:spcBef>
                <a:spcPts val="400"/>
              </a:spcBef>
              <a:spcAft>
                <a:spcPts val="0"/>
              </a:spcAft>
              <a:buClr>
                <a:schemeClr val="dk1"/>
              </a:buClr>
              <a:buSzPct val="100000"/>
              <a:buFont typeface="Noto Sans Symbols"/>
              <a:buAutoNum type="arabicPeriod"/>
            </a:pPr>
            <a:r>
              <a:rPr lang="en-US" sz="2000" b="0" i="0" u="none" strike="noStrike" cap="none">
                <a:solidFill>
                  <a:schemeClr val="dk1"/>
                </a:solidFill>
                <a:latin typeface="Calibri"/>
                <a:ea typeface="Calibri"/>
                <a:cs typeface="Calibri"/>
                <a:sym typeface="Calibri"/>
              </a:rPr>
              <a:t>1833: 2</a:t>
            </a:r>
            <a:r>
              <a:rPr lang="en-US" sz="2000" b="0" i="0" u="none" strike="noStrike" cap="none" baseline="30000">
                <a:solidFill>
                  <a:schemeClr val="dk1"/>
                </a:solidFill>
                <a:latin typeface="Calibri"/>
                <a:ea typeface="Calibri"/>
                <a:cs typeface="Calibri"/>
                <a:sym typeface="Calibri"/>
              </a:rPr>
              <a:t>nd</a:t>
            </a:r>
            <a:r>
              <a:rPr lang="en-US" sz="2000" b="0" i="0" u="none" strike="noStrike" cap="none">
                <a:solidFill>
                  <a:schemeClr val="dk1"/>
                </a:solidFill>
                <a:latin typeface="Calibri"/>
                <a:ea typeface="Calibri"/>
                <a:cs typeface="Calibri"/>
                <a:sym typeface="Calibri"/>
              </a:rPr>
              <a:t> Factory Act passed by Parliament to further regulate child labor:</a:t>
            </a:r>
          </a:p>
          <a:p>
            <a:pPr marL="914400" marR="0" lvl="1" indent="-457200" algn="l" rtl="0">
              <a:lnSpc>
                <a:spcPct val="9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Illegal to hire under 9; 9-12: 8 hrs., 13-17: 12 hrs., by 1847: 10 hrs. Act</a:t>
            </a:r>
          </a:p>
          <a:p>
            <a:pPr marL="533400" marR="0" lvl="0" indent="-533400" algn="l" rtl="0">
              <a:lnSpc>
                <a:spcPct val="90000"/>
              </a:lnSpc>
              <a:spcBef>
                <a:spcPts val="400"/>
              </a:spcBef>
              <a:spcAft>
                <a:spcPts val="0"/>
              </a:spcAft>
              <a:buClr>
                <a:schemeClr val="dk1"/>
              </a:buClr>
              <a:buSzPct val="100000"/>
              <a:buFont typeface="Noto Sans Symbols"/>
              <a:buAutoNum type="arabicPeriod"/>
            </a:pPr>
            <a:r>
              <a:rPr lang="en-US" sz="2000" b="0" i="0" u="none" strike="noStrike" cap="none">
                <a:solidFill>
                  <a:schemeClr val="dk1"/>
                </a:solidFill>
                <a:latin typeface="Calibri"/>
                <a:ea typeface="Calibri"/>
                <a:cs typeface="Calibri"/>
                <a:sym typeface="Calibri"/>
              </a:rPr>
              <a:t>1842: Mines Act</a:t>
            </a:r>
          </a:p>
          <a:p>
            <a:pPr marL="914400" marR="0" lvl="1" indent="-457200" algn="l" rtl="0">
              <a:lnSpc>
                <a:spcPct val="9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Regulate child labor in coal mines</a:t>
            </a:r>
          </a:p>
          <a:p>
            <a:pPr marL="914400" marR="0" lvl="1" indent="-457200" algn="l" rtl="0">
              <a:lnSpc>
                <a:spcPct val="9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Prevented women &amp; children from working underground</a:t>
            </a:r>
          </a:p>
          <a:p>
            <a:pPr marL="533400" marR="0" lvl="0" indent="-533400" algn="l" rtl="0">
              <a:lnSpc>
                <a:spcPct val="90000"/>
              </a:lnSpc>
              <a:spcBef>
                <a:spcPts val="440"/>
              </a:spcBef>
              <a:spcAft>
                <a:spcPts val="0"/>
              </a:spcAft>
              <a:buClr>
                <a:schemeClr val="dk1"/>
              </a:buClr>
              <a:buSzPct val="100000"/>
              <a:buFont typeface="Calibri"/>
              <a:buAutoNum type="arabicPeriod"/>
            </a:pPr>
            <a:r>
              <a:rPr lang="en-US" sz="2200" b="0" i="0" u="none" strike="noStrike" cap="none">
                <a:solidFill>
                  <a:schemeClr val="dk1"/>
                </a:solidFill>
                <a:latin typeface="Calibri"/>
                <a:ea typeface="Calibri"/>
                <a:cs typeface="Calibri"/>
                <a:sym typeface="Calibri"/>
              </a:rPr>
              <a:t>1847: Ten Hours Act</a:t>
            </a:r>
          </a:p>
        </p:txBody>
      </p:sp>
      <p:pic>
        <p:nvPicPr>
          <p:cNvPr id="291" name="Shape 291" descr="indiana"/>
          <p:cNvPicPr preferRelativeResize="0">
            <a:picLocks noGrp="1"/>
          </p:cNvPicPr>
          <p:nvPr>
            <p:ph type="body" idx="1"/>
          </p:nvPr>
        </p:nvPicPr>
        <p:blipFill rotWithShape="1">
          <a:blip r:embed="rId3">
            <a:alphaModFix/>
          </a:blip>
          <a:srcRect/>
          <a:stretch/>
        </p:blipFill>
        <p:spPr>
          <a:xfrm>
            <a:off x="261075" y="1186375"/>
            <a:ext cx="4038600" cy="2554200"/>
          </a:xfrm>
          <a:prstGeom prst="rect">
            <a:avLst/>
          </a:prstGeom>
          <a:noFill/>
          <a:ln>
            <a:noFill/>
          </a:ln>
        </p:spPr>
      </p:pic>
      <p:pic>
        <p:nvPicPr>
          <p:cNvPr id="292" name="Shape 292" descr="london"/>
          <p:cNvPicPr preferRelativeResize="0">
            <a:picLocks noGrp="1"/>
          </p:cNvPicPr>
          <p:nvPr>
            <p:ph type="body" idx="2"/>
          </p:nvPr>
        </p:nvPicPr>
        <p:blipFill rotWithShape="1">
          <a:blip r:embed="rId4">
            <a:alphaModFix/>
          </a:blip>
          <a:srcRect/>
          <a:stretch/>
        </p:blipFill>
        <p:spPr>
          <a:xfrm>
            <a:off x="304800" y="4037012"/>
            <a:ext cx="4025899" cy="282098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Realism, mid-19</a:t>
            </a:r>
            <a:r>
              <a:rPr lang="en-US" sz="4000" b="0" i="0" u="none" strike="noStrike" cap="none" baseline="30000">
                <a:solidFill>
                  <a:schemeClr val="dk1"/>
                </a:solidFill>
                <a:latin typeface="Calibri"/>
                <a:ea typeface="Calibri"/>
                <a:cs typeface="Calibri"/>
                <a:sym typeface="Calibri"/>
              </a:rPr>
              <a:t>th</a:t>
            </a:r>
            <a:r>
              <a:rPr lang="en-US" sz="4000" b="0" i="0" u="none" strike="noStrike" cap="none">
                <a:solidFill>
                  <a:schemeClr val="dk1"/>
                </a:solidFill>
                <a:latin typeface="Calibri"/>
                <a:ea typeface="Calibri"/>
                <a:cs typeface="Calibri"/>
                <a:sym typeface="Calibri"/>
              </a:rPr>
              <a:t> Century</a:t>
            </a:r>
          </a:p>
        </p:txBody>
      </p:sp>
      <p:sp>
        <p:nvSpPr>
          <p:cNvPr id="298" name="Shape 298"/>
          <p:cNvSpPr txBox="1">
            <a:spLocks noGrp="1"/>
          </p:cNvSpPr>
          <p:nvPr>
            <p:ph type="body" idx="1"/>
          </p:nvPr>
        </p:nvSpPr>
        <p:spPr>
          <a:xfrm>
            <a:off x="236537" y="609600"/>
            <a:ext cx="4259400" cy="5257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AutoNum type="arabicPeriod"/>
            </a:pPr>
            <a:r>
              <a:rPr lang="en-US" sz="1600" b="0" i="0" u="none" strike="noStrike" cap="none">
                <a:solidFill>
                  <a:schemeClr val="dk1"/>
                </a:solidFill>
                <a:latin typeface="Calibri"/>
                <a:ea typeface="Calibri"/>
                <a:cs typeface="Calibri"/>
                <a:sym typeface="Calibri"/>
              </a:rPr>
              <a:t>Industrialization and urbanization spread from England to the U.S. and the Continent of Europe in the 19</a:t>
            </a:r>
            <a:r>
              <a:rPr lang="en-US" sz="1600" b="0" i="0" u="none" strike="noStrike" cap="none" baseline="30000">
                <a:solidFill>
                  <a:schemeClr val="dk1"/>
                </a:solidFill>
                <a:latin typeface="Calibri"/>
                <a:ea typeface="Calibri"/>
                <a:cs typeface="Calibri"/>
                <a:sym typeface="Calibri"/>
              </a:rPr>
              <a:t>th</a:t>
            </a:r>
            <a:r>
              <a:rPr lang="en-US" sz="1600" b="0" i="0" u="none" strike="noStrike" cap="none">
                <a:solidFill>
                  <a:schemeClr val="dk1"/>
                </a:solidFill>
                <a:latin typeface="Calibri"/>
                <a:ea typeface="Calibri"/>
                <a:cs typeface="Calibri"/>
                <a:sym typeface="Calibri"/>
              </a:rPr>
              <a:t> Century.</a:t>
            </a:r>
          </a:p>
          <a:p>
            <a:pPr marL="342900" marR="0" lvl="0" indent="-342900" algn="l" rtl="0">
              <a:lnSpc>
                <a:spcPct val="80000"/>
              </a:lnSpc>
              <a:spcBef>
                <a:spcPts val="320"/>
              </a:spcBef>
              <a:spcAft>
                <a:spcPts val="0"/>
              </a:spcAft>
              <a:buClr>
                <a:schemeClr val="dk1"/>
              </a:buClr>
              <a:buSzPct val="100000"/>
              <a:buFont typeface="Arial"/>
              <a:buAutoNum type="arabicPeriod"/>
            </a:pPr>
            <a:r>
              <a:rPr lang="en-US" sz="1600" b="0" i="0" u="none" strike="noStrike" cap="none">
                <a:solidFill>
                  <a:schemeClr val="dk1"/>
                </a:solidFill>
                <a:latin typeface="Calibri"/>
                <a:ea typeface="Calibri"/>
                <a:cs typeface="Calibri"/>
                <a:sym typeface="Calibri"/>
              </a:rPr>
              <a:t>Western cities grew dramatically due to migration from rural areas due to new job opportunities, as well as improving health and living conditions.</a:t>
            </a:r>
          </a:p>
          <a:p>
            <a:pPr marL="342900" marR="0" lvl="0" indent="-342900" algn="l" rtl="0">
              <a:lnSpc>
                <a:spcPct val="80000"/>
              </a:lnSpc>
              <a:spcBef>
                <a:spcPts val="320"/>
              </a:spcBef>
              <a:spcAft>
                <a:spcPts val="0"/>
              </a:spcAft>
              <a:buClr>
                <a:schemeClr val="dk1"/>
              </a:buClr>
              <a:buSzPct val="100000"/>
              <a:buFont typeface="Arial"/>
              <a:buAutoNum type="arabicPeriod"/>
            </a:pPr>
            <a:r>
              <a:rPr lang="en-US" sz="1600" b="0" i="0" u="none" strike="noStrike" cap="none">
                <a:solidFill>
                  <a:schemeClr val="dk1"/>
                </a:solidFill>
                <a:latin typeface="Calibri"/>
                <a:ea typeface="Calibri"/>
                <a:cs typeface="Calibri"/>
                <a:sym typeface="Calibri"/>
              </a:rPr>
              <a:t>Scientific advances led to industrial growth.</a:t>
            </a:r>
          </a:p>
          <a:p>
            <a:pPr marL="342900" marR="0" lvl="0" indent="-342900" algn="l" rtl="0">
              <a:lnSpc>
                <a:spcPct val="80000"/>
              </a:lnSpc>
              <a:spcBef>
                <a:spcPts val="320"/>
              </a:spcBef>
              <a:spcAft>
                <a:spcPts val="0"/>
              </a:spcAft>
              <a:buClr>
                <a:schemeClr val="dk1"/>
              </a:buClr>
              <a:buSzPct val="100000"/>
              <a:buFont typeface="Arial"/>
              <a:buAutoNum type="arabicPeriod"/>
            </a:pPr>
            <a:r>
              <a:rPr lang="en-US" sz="1600" b="0" i="0" u="none" strike="noStrike" cap="none">
                <a:solidFill>
                  <a:schemeClr val="dk1"/>
                </a:solidFill>
                <a:latin typeface="Calibri"/>
                <a:ea typeface="Calibri"/>
                <a:cs typeface="Calibri"/>
                <a:sym typeface="Calibri"/>
              </a:rPr>
              <a:t>Charles Darwin’s theory of natural selection promoted an interest in science and challenged traditional Christian beliefs, which led to the rise of secularism.</a:t>
            </a:r>
          </a:p>
          <a:p>
            <a:pPr marL="342900" marR="0" lvl="0" indent="-342900" algn="l" rtl="0">
              <a:lnSpc>
                <a:spcPct val="80000"/>
              </a:lnSpc>
              <a:spcBef>
                <a:spcPts val="32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Darwin’s theory was applied to socioeconomics in that those that industrialized became the most economically “fit” companies and countries.  This was used to justify Western racism, imperialism, nationalism, and militarism going into the early 20</a:t>
            </a:r>
            <a:r>
              <a:rPr lang="en-US" sz="1600" b="0" i="0" u="none" strike="noStrike" cap="none" baseline="30000">
                <a:solidFill>
                  <a:schemeClr val="dk1"/>
                </a:solidFill>
                <a:latin typeface="Calibri"/>
                <a:ea typeface="Calibri"/>
                <a:cs typeface="Calibri"/>
                <a:sym typeface="Calibri"/>
              </a:rPr>
              <a:t>th</a:t>
            </a:r>
            <a:r>
              <a:rPr lang="en-US" sz="1600" b="0" i="0" u="none" strike="noStrike" cap="none">
                <a:solidFill>
                  <a:schemeClr val="dk1"/>
                </a:solidFill>
                <a:latin typeface="Calibri"/>
                <a:ea typeface="Calibri"/>
                <a:cs typeface="Calibri"/>
                <a:sym typeface="Calibri"/>
              </a:rPr>
              <a:t> Century.</a:t>
            </a:r>
          </a:p>
          <a:p>
            <a:pPr marL="342900" marR="0" lvl="0" indent="-342900" algn="l" rtl="0">
              <a:lnSpc>
                <a:spcPct val="80000"/>
              </a:lnSpc>
              <a:spcBef>
                <a:spcPts val="32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Industrialization &amp; Social Darwinism were the justification for the colonization by Western nations of peoples they believed were inferior to them on a social and national hierarchy.</a:t>
            </a:r>
          </a:p>
        </p:txBody>
      </p:sp>
      <p:pic>
        <p:nvPicPr>
          <p:cNvPr id="299" name="Shape 299" descr="manet-olympia"/>
          <p:cNvPicPr preferRelativeResize="0">
            <a:picLocks noGrp="1"/>
          </p:cNvPicPr>
          <p:nvPr>
            <p:ph type="body" idx="1"/>
          </p:nvPr>
        </p:nvPicPr>
        <p:blipFill rotWithShape="1">
          <a:blip r:embed="rId3">
            <a:alphaModFix/>
          </a:blip>
          <a:srcRect/>
          <a:stretch/>
        </p:blipFill>
        <p:spPr>
          <a:xfrm>
            <a:off x="4495800" y="609600"/>
            <a:ext cx="4267199" cy="2863849"/>
          </a:xfrm>
          <a:prstGeom prst="rect">
            <a:avLst/>
          </a:prstGeom>
          <a:noFill/>
          <a:ln>
            <a:noFill/>
          </a:ln>
        </p:spPr>
      </p:pic>
      <p:sp>
        <p:nvSpPr>
          <p:cNvPr id="300" name="Shape 300"/>
          <p:cNvSpPr txBox="1"/>
          <p:nvPr/>
        </p:nvSpPr>
        <p:spPr>
          <a:xfrm>
            <a:off x="4419600" y="3505200"/>
            <a:ext cx="4495800"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Edouard Manet, </a:t>
            </a:r>
            <a:r>
              <a:rPr lang="en-US" sz="1400" b="0" i="1" u="none">
                <a:solidFill>
                  <a:schemeClr val="dk1"/>
                </a:solidFill>
                <a:latin typeface="Arial"/>
                <a:ea typeface="Arial"/>
                <a:cs typeface="Arial"/>
                <a:sym typeface="Arial"/>
              </a:rPr>
              <a:t>Olympia</a:t>
            </a:r>
            <a:r>
              <a:rPr lang="en-US" sz="1400" b="0" i="0" u="none">
                <a:solidFill>
                  <a:schemeClr val="dk1"/>
                </a:solidFill>
                <a:latin typeface="Arial"/>
                <a:ea typeface="Arial"/>
                <a:cs typeface="Arial"/>
                <a:sym typeface="Arial"/>
              </a:rPr>
              <a:t>, 1863, Musee d’Orsay, Paris.</a:t>
            </a:r>
          </a:p>
        </p:txBody>
      </p:sp>
      <p:pic>
        <p:nvPicPr>
          <p:cNvPr id="301" name="Shape 301" descr="stonebreakers"/>
          <p:cNvPicPr preferRelativeResize="0"/>
          <p:nvPr/>
        </p:nvPicPr>
        <p:blipFill rotWithShape="1">
          <a:blip r:embed="rId4">
            <a:alphaModFix/>
          </a:blip>
          <a:srcRect/>
          <a:stretch/>
        </p:blipFill>
        <p:spPr>
          <a:xfrm>
            <a:off x="4495800" y="3810000"/>
            <a:ext cx="4190999" cy="2722561"/>
          </a:xfrm>
          <a:prstGeom prst="rect">
            <a:avLst/>
          </a:prstGeom>
          <a:noFill/>
          <a:ln>
            <a:noFill/>
          </a:ln>
        </p:spPr>
      </p:pic>
      <p:sp>
        <p:nvSpPr>
          <p:cNvPr id="302" name="Shape 302"/>
          <p:cNvSpPr txBox="1"/>
          <p:nvPr/>
        </p:nvSpPr>
        <p:spPr>
          <a:xfrm>
            <a:off x="4419600" y="6545262"/>
            <a:ext cx="5714999" cy="6238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Gustave Courbet, </a:t>
            </a:r>
            <a:r>
              <a:rPr lang="en-US" sz="1400" b="0" i="1" u="none">
                <a:solidFill>
                  <a:schemeClr val="dk1"/>
                </a:solidFill>
                <a:latin typeface="Arial"/>
                <a:ea typeface="Arial"/>
                <a:cs typeface="Arial"/>
                <a:sym typeface="Arial"/>
              </a:rPr>
              <a:t>The Stone Breakers</a:t>
            </a:r>
            <a:r>
              <a:rPr lang="en-US" sz="1400" b="0" i="0" u="none">
                <a:solidFill>
                  <a:schemeClr val="dk1"/>
                </a:solidFill>
                <a:latin typeface="Arial"/>
                <a:ea typeface="Arial"/>
                <a:cs typeface="Arial"/>
                <a:sym typeface="Arial"/>
              </a:rPr>
              <a:t>, 1849, Dresden.</a:t>
            </a:r>
          </a:p>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Karl Marx &amp; Class Struggle </a:t>
            </a:r>
          </a:p>
        </p:txBody>
      </p:sp>
      <p:sp>
        <p:nvSpPr>
          <p:cNvPr id="308" name="Shape 308"/>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chemeClr val="dk1"/>
              </a:buClr>
              <a:buSzPct val="100000"/>
              <a:buFont typeface="Arial"/>
              <a:buAutoNum type="arabicPeriod"/>
            </a:pPr>
            <a:r>
              <a:rPr lang="en-US" sz="2000" b="0" i="0" u="none" strike="noStrike" cap="none">
                <a:solidFill>
                  <a:schemeClr val="dk1"/>
                </a:solidFill>
                <a:latin typeface="Calibri"/>
                <a:ea typeface="Calibri"/>
                <a:cs typeface="Calibri"/>
                <a:sym typeface="Calibri"/>
              </a:rPr>
              <a:t>Marx believed those that controlled the means of production did so at the expense of the exploitation of the laborer.  (Haves vs. Have-nots)</a:t>
            </a:r>
          </a:p>
          <a:p>
            <a:pPr marL="381000" marR="0" lvl="0" indent="-381000" algn="l" rtl="0">
              <a:lnSpc>
                <a:spcPct val="90000"/>
              </a:lnSpc>
              <a:spcBef>
                <a:spcPts val="400"/>
              </a:spcBef>
              <a:spcAft>
                <a:spcPts val="0"/>
              </a:spcAft>
              <a:buClr>
                <a:schemeClr val="dk1"/>
              </a:buClr>
              <a:buSzPct val="100000"/>
              <a:buFont typeface="Arial"/>
              <a:buAutoNum type="arabicPeriod"/>
            </a:pPr>
            <a:r>
              <a:rPr lang="en-US" sz="2000" b="0" i="0" u="none" strike="noStrike" cap="none">
                <a:solidFill>
                  <a:schemeClr val="dk1"/>
                </a:solidFill>
                <a:latin typeface="Calibri"/>
                <a:ea typeface="Calibri"/>
                <a:cs typeface="Calibri"/>
                <a:sym typeface="Calibri"/>
              </a:rPr>
              <a:t>He hoped to create a socialist state in which the workers would seize power and destroy capitalism.</a:t>
            </a:r>
          </a:p>
          <a:p>
            <a:pPr marL="381000" marR="0" lvl="0" indent="-381000" algn="l" rtl="0">
              <a:lnSpc>
                <a:spcPct val="90000"/>
              </a:lnSpc>
              <a:spcBef>
                <a:spcPts val="400"/>
              </a:spcBef>
              <a:spcAft>
                <a:spcPts val="0"/>
              </a:spcAft>
              <a:buClr>
                <a:schemeClr val="dk1"/>
              </a:buClr>
              <a:buSzPct val="100000"/>
              <a:buFont typeface="Arial"/>
              <a:buAutoNum type="arabicPeriod"/>
            </a:pPr>
            <a:r>
              <a:rPr lang="en-US" sz="2000" b="0" i="0" u="none" strike="noStrike" cap="none">
                <a:solidFill>
                  <a:schemeClr val="dk1"/>
                </a:solidFill>
                <a:latin typeface="Calibri"/>
                <a:ea typeface="Calibri"/>
                <a:cs typeface="Calibri"/>
                <a:sym typeface="Calibri"/>
              </a:rPr>
              <a:t>His theory of class struggle appealed to the oppressed and led to the rise of trade unions and socialist groups.</a:t>
            </a: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309" name="Shape 309" descr="gleaners"/>
          <p:cNvPicPr preferRelativeResize="0">
            <a:picLocks noGrp="1"/>
          </p:cNvPicPr>
          <p:nvPr>
            <p:ph type="body" idx="1"/>
          </p:nvPr>
        </p:nvPicPr>
        <p:blipFill rotWithShape="1">
          <a:blip r:embed="rId3">
            <a:alphaModFix/>
          </a:blip>
          <a:srcRect/>
          <a:stretch/>
        </p:blipFill>
        <p:spPr>
          <a:xfrm>
            <a:off x="4724400" y="1143000"/>
            <a:ext cx="3886200" cy="2836861"/>
          </a:xfrm>
          <a:prstGeom prst="rect">
            <a:avLst/>
          </a:prstGeom>
          <a:noFill/>
          <a:ln>
            <a:noFill/>
          </a:ln>
        </p:spPr>
      </p:pic>
      <p:sp>
        <p:nvSpPr>
          <p:cNvPr id="310" name="Shape 310"/>
          <p:cNvSpPr txBox="1"/>
          <p:nvPr/>
        </p:nvSpPr>
        <p:spPr>
          <a:xfrm>
            <a:off x="4191000" y="3962400"/>
            <a:ext cx="4724400"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Jean-Francois Millet, </a:t>
            </a:r>
            <a:r>
              <a:rPr lang="en-US" sz="1400" b="0" i="1" u="none">
                <a:solidFill>
                  <a:schemeClr val="dk1"/>
                </a:solidFill>
                <a:latin typeface="Arial"/>
                <a:ea typeface="Arial"/>
                <a:cs typeface="Arial"/>
                <a:sym typeface="Arial"/>
              </a:rPr>
              <a:t>The Gleaners</a:t>
            </a:r>
            <a:r>
              <a:rPr lang="en-US" sz="1400" b="0" i="0" u="none">
                <a:solidFill>
                  <a:schemeClr val="dk1"/>
                </a:solidFill>
                <a:latin typeface="Arial"/>
                <a:ea typeface="Arial"/>
                <a:cs typeface="Arial"/>
                <a:sym typeface="Arial"/>
              </a:rPr>
              <a:t>, 1857, Louvre, Paris.</a:t>
            </a:r>
          </a:p>
        </p:txBody>
      </p:sp>
      <p:pic>
        <p:nvPicPr>
          <p:cNvPr id="311" name="Shape 311" descr="ruetransnonain"/>
          <p:cNvPicPr preferRelativeResize="0"/>
          <p:nvPr/>
        </p:nvPicPr>
        <p:blipFill rotWithShape="1">
          <a:blip r:embed="rId4">
            <a:alphaModFix/>
          </a:blip>
          <a:srcRect/>
          <a:stretch/>
        </p:blipFill>
        <p:spPr>
          <a:xfrm>
            <a:off x="4876800" y="4267200"/>
            <a:ext cx="3429000" cy="2335211"/>
          </a:xfrm>
          <a:prstGeom prst="rect">
            <a:avLst/>
          </a:prstGeom>
          <a:noFill/>
          <a:ln>
            <a:noFill/>
          </a:ln>
        </p:spPr>
      </p:pic>
      <p:sp>
        <p:nvSpPr>
          <p:cNvPr id="312" name="Shape 312"/>
          <p:cNvSpPr txBox="1"/>
          <p:nvPr/>
        </p:nvSpPr>
        <p:spPr>
          <a:xfrm>
            <a:off x="381000" y="6340475"/>
            <a:ext cx="4953000"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Honore Daumier, </a:t>
            </a:r>
            <a:r>
              <a:rPr lang="en-US" sz="1400" b="0" i="1" u="none">
                <a:solidFill>
                  <a:schemeClr val="dk1"/>
                </a:solidFill>
                <a:latin typeface="Arial"/>
                <a:ea typeface="Arial"/>
                <a:cs typeface="Arial"/>
                <a:sym typeface="Arial"/>
              </a:rPr>
              <a:t>Rue Transnonain</a:t>
            </a:r>
            <a:r>
              <a:rPr lang="en-US" sz="1400" b="0" i="0" u="none">
                <a:solidFill>
                  <a:schemeClr val="dk1"/>
                </a:solidFill>
                <a:latin typeface="Arial"/>
                <a:ea typeface="Arial"/>
                <a:cs typeface="Arial"/>
                <a:sym typeface="Arial"/>
              </a:rPr>
              <a:t>, 1834, lithograph, Philadelphia.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Paintings of Modern Life</a:t>
            </a:r>
          </a:p>
        </p:txBody>
      </p:sp>
      <p:sp>
        <p:nvSpPr>
          <p:cNvPr id="318" name="Shape 318"/>
          <p:cNvSpPr txBox="1">
            <a:spLocks noGrp="1"/>
          </p:cNvSpPr>
          <p:nvPr>
            <p:ph type="body" idx="1"/>
          </p:nvPr>
        </p:nvSpPr>
        <p:spPr>
          <a:xfrm>
            <a:off x="381000" y="11430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Realism is considered the first </a:t>
            </a:r>
            <a:r>
              <a:rPr lang="en-US" sz="2000" b="0" i="1" u="none" strike="noStrike" cap="none">
                <a:solidFill>
                  <a:schemeClr val="dk1"/>
                </a:solidFill>
                <a:latin typeface="Calibri"/>
                <a:ea typeface="Calibri"/>
                <a:cs typeface="Calibri"/>
                <a:sym typeface="Calibri"/>
              </a:rPr>
              <a:t>modernist</a:t>
            </a:r>
            <a:r>
              <a:rPr lang="en-US" sz="2000" b="0" i="0" u="none" strike="noStrike" cap="none">
                <a:solidFill>
                  <a:schemeClr val="dk1"/>
                </a:solidFill>
                <a:latin typeface="Calibri"/>
                <a:ea typeface="Calibri"/>
                <a:cs typeface="Calibri"/>
                <a:sym typeface="Calibri"/>
              </a:rPr>
              <a:t> movement.</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Artists and writers of the realist movement were reevaluating “reality” and focused on only what they could see and experience on a daily basis.  </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They did not paint fictional subjects because they were not real nor visible in the present world.</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Realists portrayed scenes that were not considered worthy prior to this period.  Scenes of laborers, peasants, and daily life.</a:t>
            </a:r>
          </a:p>
        </p:txBody>
      </p:sp>
      <p:pic>
        <p:nvPicPr>
          <p:cNvPr id="319" name="Shape 319" descr="daumier"/>
          <p:cNvPicPr preferRelativeResize="0">
            <a:picLocks noGrp="1"/>
          </p:cNvPicPr>
          <p:nvPr>
            <p:ph type="body" idx="1"/>
          </p:nvPr>
        </p:nvPicPr>
        <p:blipFill rotWithShape="1">
          <a:blip r:embed="rId3">
            <a:alphaModFix/>
          </a:blip>
          <a:srcRect/>
          <a:stretch/>
        </p:blipFill>
        <p:spPr>
          <a:xfrm>
            <a:off x="4724400" y="3733800"/>
            <a:ext cx="4190999" cy="3006724"/>
          </a:xfrm>
          <a:prstGeom prst="rect">
            <a:avLst/>
          </a:prstGeom>
          <a:noFill/>
          <a:ln>
            <a:noFill/>
          </a:ln>
        </p:spPr>
      </p:pic>
      <p:sp>
        <p:nvSpPr>
          <p:cNvPr id="320" name="Shape 320"/>
          <p:cNvSpPr txBox="1"/>
          <p:nvPr/>
        </p:nvSpPr>
        <p:spPr>
          <a:xfrm>
            <a:off x="4495800" y="3352800"/>
            <a:ext cx="4648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Gustave Courbet, </a:t>
            </a:r>
            <a:r>
              <a:rPr lang="en-US" sz="1400" b="0" i="1" u="none">
                <a:solidFill>
                  <a:schemeClr val="dk1"/>
                </a:solidFill>
                <a:latin typeface="Arial"/>
                <a:ea typeface="Arial"/>
                <a:cs typeface="Arial"/>
                <a:sym typeface="Arial"/>
              </a:rPr>
              <a:t>Burial at Ornans</a:t>
            </a:r>
            <a:r>
              <a:rPr lang="en-US" sz="1400" b="0" i="0" u="none">
                <a:solidFill>
                  <a:schemeClr val="dk1"/>
                </a:solidFill>
                <a:latin typeface="Arial"/>
                <a:ea typeface="Arial"/>
                <a:cs typeface="Arial"/>
                <a:sym typeface="Arial"/>
              </a:rPr>
              <a:t>, 1849, Louvre, Paris.</a:t>
            </a:r>
          </a:p>
        </p:txBody>
      </p:sp>
      <p:sp>
        <p:nvSpPr>
          <p:cNvPr id="321" name="Shape 321"/>
          <p:cNvSpPr txBox="1"/>
          <p:nvPr/>
        </p:nvSpPr>
        <p:spPr>
          <a:xfrm>
            <a:off x="228600" y="6096000"/>
            <a:ext cx="4724400" cy="517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Honore Daumier, </a:t>
            </a:r>
            <a:r>
              <a:rPr lang="en-US" sz="1400" b="0" i="1" u="none">
                <a:solidFill>
                  <a:schemeClr val="dk1"/>
                </a:solidFill>
                <a:latin typeface="Arial"/>
                <a:ea typeface="Arial"/>
                <a:cs typeface="Arial"/>
                <a:sym typeface="Arial"/>
              </a:rPr>
              <a:t>The Third Class Carriage</a:t>
            </a:r>
            <a:r>
              <a:rPr lang="en-US" sz="1400" b="0" i="0" u="none">
                <a:solidFill>
                  <a:schemeClr val="dk1"/>
                </a:solidFill>
                <a:latin typeface="Arial"/>
                <a:ea typeface="Arial"/>
                <a:cs typeface="Arial"/>
                <a:sym typeface="Arial"/>
              </a:rPr>
              <a:t>, 1862, The Met, NY.</a:t>
            </a:r>
          </a:p>
        </p:txBody>
      </p:sp>
      <p:pic>
        <p:nvPicPr>
          <p:cNvPr id="322" name="Shape 322" descr="courbet6"/>
          <p:cNvPicPr preferRelativeResize="0"/>
          <p:nvPr/>
        </p:nvPicPr>
        <p:blipFill rotWithShape="1">
          <a:blip r:embed="rId4">
            <a:alphaModFix/>
          </a:blip>
          <a:srcRect/>
          <a:stretch/>
        </p:blipFill>
        <p:spPr>
          <a:xfrm>
            <a:off x="4572000" y="1143000"/>
            <a:ext cx="4572000" cy="2157411"/>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0" y="-152400"/>
            <a:ext cx="9144000" cy="1143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Romanticism, 18</a:t>
            </a:r>
            <a:r>
              <a:rPr lang="en-US" sz="3000" b="0" i="0" u="none" strike="noStrike" cap="none" baseline="30000">
                <a:solidFill>
                  <a:schemeClr val="dk1"/>
                </a:solidFill>
                <a:latin typeface="Calibri"/>
                <a:ea typeface="Calibri"/>
                <a:cs typeface="Calibri"/>
                <a:sym typeface="Calibri"/>
              </a:rPr>
              <a:t>th</a:t>
            </a:r>
            <a:r>
              <a:rPr lang="en-US" sz="3000" b="0" i="0" u="none" strike="noStrike" cap="none">
                <a:solidFill>
                  <a:schemeClr val="dk1"/>
                </a:solidFill>
                <a:latin typeface="Calibri"/>
                <a:ea typeface="Calibri"/>
                <a:cs typeface="Calibri"/>
                <a:sym typeface="Calibri"/>
              </a:rPr>
              <a:t>-19</a:t>
            </a:r>
            <a:r>
              <a:rPr lang="en-US" sz="3000" b="0" i="0" u="none" strike="noStrike" cap="none" baseline="30000">
                <a:solidFill>
                  <a:schemeClr val="dk1"/>
                </a:solidFill>
                <a:latin typeface="Calibri"/>
                <a:ea typeface="Calibri"/>
                <a:cs typeface="Calibri"/>
                <a:sym typeface="Calibri"/>
              </a:rPr>
              <a:t>th</a:t>
            </a:r>
            <a:r>
              <a:rPr lang="en-US" sz="3000" b="0" i="0" u="none" strike="noStrike" cap="none">
                <a:solidFill>
                  <a:schemeClr val="dk1"/>
                </a:solidFill>
                <a:latin typeface="Calibri"/>
                <a:ea typeface="Calibri"/>
                <a:cs typeface="Calibri"/>
                <a:sym typeface="Calibri"/>
              </a:rPr>
              <a:t> Centuries: “Trust your heart 				rather than your head.”</a:t>
            </a:r>
          </a:p>
        </p:txBody>
      </p:sp>
      <p:sp>
        <p:nvSpPr>
          <p:cNvPr id="328" name="Shape 328"/>
          <p:cNvSpPr txBox="1">
            <a:spLocks noGrp="1"/>
          </p:cNvSpPr>
          <p:nvPr>
            <p:ph type="body" idx="1"/>
          </p:nvPr>
        </p:nvSpPr>
        <p:spPr>
          <a:xfrm>
            <a:off x="0" y="381000"/>
            <a:ext cx="42671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Reaction against neoclassicism’s emphasis on reason and order; inspired by Rousseau’s </a:t>
            </a:r>
            <a:r>
              <a:rPr lang="en-US" sz="1800" b="0" i="0" u="sng" strike="noStrike" cap="none">
                <a:solidFill>
                  <a:schemeClr val="dk1"/>
                </a:solidFill>
                <a:latin typeface="Calibri"/>
                <a:ea typeface="Calibri"/>
                <a:cs typeface="Calibri"/>
                <a:sym typeface="Calibri"/>
              </a:rPr>
              <a:t>Social Contract</a:t>
            </a:r>
            <a:r>
              <a:rPr lang="en-US" sz="1800" b="0" i="0" u="none" strike="noStrike" cap="none">
                <a:solidFill>
                  <a:schemeClr val="dk1"/>
                </a:solidFill>
                <a:latin typeface="Calibri"/>
                <a:ea typeface="Calibri"/>
                <a:cs typeface="Calibri"/>
                <a:sym typeface="Calibri"/>
              </a:rPr>
              <a:t>: “</a:t>
            </a:r>
            <a:r>
              <a:rPr lang="en-US" sz="1800" b="0" i="1" u="none" strike="noStrike" cap="none">
                <a:solidFill>
                  <a:schemeClr val="dk1"/>
                </a:solidFill>
                <a:latin typeface="Calibri"/>
                <a:ea typeface="Calibri"/>
                <a:cs typeface="Calibri"/>
                <a:sym typeface="Calibri"/>
              </a:rPr>
              <a:t>Man is born free, yet everywhere he is in chains</a:t>
            </a:r>
            <a:r>
              <a:rPr lang="en-US" sz="18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Emphasis on emotion in art, individual liberty, ending social injustices, and achieving democracy; the path to freedom was through imagination and feeling (rather than reason and thinking)</a:t>
            </a:r>
          </a:p>
          <a:p>
            <a:pPr marL="342900" marR="0" lvl="0" indent="-342900" algn="l" rtl="0">
              <a:lnSpc>
                <a:spcPct val="9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Romantic artists to know: Delacroix, Goya, Gericault, Turner </a:t>
            </a:r>
          </a:p>
        </p:txBody>
      </p:sp>
      <p:pic>
        <p:nvPicPr>
          <p:cNvPr id="329" name="Shape 329" descr="Goya_-_Saturno_devorando_a_su_hijo"/>
          <p:cNvPicPr preferRelativeResize="0">
            <a:picLocks noGrp="1"/>
          </p:cNvPicPr>
          <p:nvPr>
            <p:ph type="body" idx="1"/>
          </p:nvPr>
        </p:nvPicPr>
        <p:blipFill rotWithShape="1">
          <a:blip r:embed="rId3">
            <a:alphaModFix/>
          </a:blip>
          <a:srcRect/>
          <a:stretch/>
        </p:blipFill>
        <p:spPr>
          <a:xfrm>
            <a:off x="6096000" y="1066800"/>
            <a:ext cx="2794000" cy="5029199"/>
          </a:xfrm>
          <a:prstGeom prst="rect">
            <a:avLst/>
          </a:prstGeom>
          <a:noFill/>
          <a:ln>
            <a:noFill/>
          </a:ln>
        </p:spPr>
      </p:pic>
      <p:pic>
        <p:nvPicPr>
          <p:cNvPr id="330" name="Shape 330" descr="goya_family"/>
          <p:cNvPicPr preferRelativeResize="0">
            <a:picLocks noGrp="1"/>
          </p:cNvPicPr>
          <p:nvPr>
            <p:ph type="body" idx="2"/>
          </p:nvPr>
        </p:nvPicPr>
        <p:blipFill rotWithShape="1">
          <a:blip r:embed="rId4">
            <a:alphaModFix/>
          </a:blip>
          <a:srcRect/>
          <a:stretch/>
        </p:blipFill>
        <p:spPr>
          <a:xfrm>
            <a:off x="304800" y="4121050"/>
            <a:ext cx="3269400" cy="2736900"/>
          </a:xfrm>
          <a:prstGeom prst="rect">
            <a:avLst/>
          </a:prstGeom>
          <a:noFill/>
          <a:ln>
            <a:noFill/>
          </a:ln>
        </p:spPr>
      </p:pic>
      <p:sp>
        <p:nvSpPr>
          <p:cNvPr id="331" name="Shape 331"/>
          <p:cNvSpPr txBox="1"/>
          <p:nvPr/>
        </p:nvSpPr>
        <p:spPr>
          <a:xfrm>
            <a:off x="4191000" y="6127750"/>
            <a:ext cx="3200399" cy="73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Franciso de Goya, </a:t>
            </a:r>
            <a:r>
              <a:rPr lang="en-US" sz="1400" b="0" i="1" u="none">
                <a:solidFill>
                  <a:schemeClr val="dk1"/>
                </a:solidFill>
                <a:latin typeface="Arial"/>
                <a:ea typeface="Arial"/>
                <a:cs typeface="Arial"/>
                <a:sym typeface="Arial"/>
              </a:rPr>
              <a:t>The Family of Charles IV</a:t>
            </a:r>
            <a:r>
              <a:rPr lang="en-US" sz="1400" b="0" i="0" u="none">
                <a:solidFill>
                  <a:schemeClr val="dk1"/>
                </a:solidFill>
                <a:latin typeface="Arial"/>
                <a:ea typeface="Arial"/>
                <a:cs typeface="Arial"/>
                <a:sym typeface="Arial"/>
              </a:rPr>
              <a:t>, 1800, Prado, Madrid, Spain. </a:t>
            </a:r>
          </a:p>
        </p:txBody>
      </p:sp>
      <p:sp>
        <p:nvSpPr>
          <p:cNvPr id="332" name="Shape 332"/>
          <p:cNvSpPr txBox="1"/>
          <p:nvPr/>
        </p:nvSpPr>
        <p:spPr>
          <a:xfrm>
            <a:off x="4724400" y="1524000"/>
            <a:ext cx="1295400" cy="2292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Goya, </a:t>
            </a:r>
            <a:r>
              <a:rPr lang="en-US" sz="1600" b="0" i="1" u="none">
                <a:solidFill>
                  <a:schemeClr val="dk1"/>
                </a:solidFill>
                <a:latin typeface="Arial"/>
                <a:ea typeface="Arial"/>
                <a:cs typeface="Arial"/>
                <a:sym typeface="Arial"/>
              </a:rPr>
              <a:t>Saturn Devouring One of His Children,</a:t>
            </a:r>
            <a:r>
              <a:rPr lang="en-US" sz="1600" b="0" i="0" u="none">
                <a:solidFill>
                  <a:schemeClr val="dk1"/>
                </a:solidFill>
                <a:latin typeface="Arial"/>
                <a:ea typeface="Arial"/>
                <a:cs typeface="Arial"/>
                <a:sym typeface="Arial"/>
              </a:rPr>
              <a:t> 1819-1823, Prado, Madrid, Spain.</a:t>
            </a:r>
          </a:p>
        </p:txBody>
      </p:sp>
      <p:sp>
        <p:nvSpPr>
          <p:cNvPr id="333" name="Shape 333"/>
          <p:cNvSpPr txBox="1"/>
          <p:nvPr/>
        </p:nvSpPr>
        <p:spPr>
          <a:xfrm>
            <a:off x="4343400" y="4267200"/>
            <a:ext cx="1676399" cy="1384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none">
                <a:solidFill>
                  <a:schemeClr val="dk1"/>
                </a:solidFill>
                <a:latin typeface="Arial"/>
                <a:ea typeface="Arial"/>
                <a:cs typeface="Arial"/>
                <a:sym typeface="Arial"/>
              </a:rPr>
              <a:t>“I am like no one in the whole world.  I may be no better, at least I am different.” -Rousseu</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22312" y="3044825"/>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THE INDUSTRIAL REVOLUTION</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AGE OF ISMS</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REALISM</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ROMANTICISM</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REVOLUTIONS OF 1820S-1830S</a:t>
            </a:r>
          </a:p>
        </p:txBody>
      </p:sp>
      <p:sp>
        <p:nvSpPr>
          <p:cNvPr id="178" name="Shape 178"/>
          <p:cNvSpPr txBox="1">
            <a:spLocks noGrp="1"/>
          </p:cNvSpPr>
          <p:nvPr>
            <p:ph type="body" idx="1"/>
          </p:nvPr>
        </p:nvSpPr>
        <p:spPr>
          <a:xfrm>
            <a:off x="722300" y="1436124"/>
            <a:ext cx="7772400" cy="47142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rgbClr val="888888"/>
              </a:buClr>
              <a:buSzPct val="25000"/>
              <a:buFont typeface="Arial"/>
              <a:buNone/>
            </a:pPr>
            <a:endParaRPr sz="20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pic>
        <p:nvPicPr>
          <p:cNvPr id="339" name="Shape 339" descr="liberty"/>
          <p:cNvPicPr preferRelativeResize="0">
            <a:picLocks noGrp="1"/>
          </p:cNvPicPr>
          <p:nvPr>
            <p:ph type="body" idx="1"/>
          </p:nvPr>
        </p:nvPicPr>
        <p:blipFill rotWithShape="1">
          <a:blip r:embed="rId3">
            <a:alphaModFix/>
          </a:blip>
          <a:srcRect/>
          <a:stretch/>
        </p:blipFill>
        <p:spPr>
          <a:xfrm>
            <a:off x="0" y="0"/>
            <a:ext cx="4038599" cy="3160711"/>
          </a:xfrm>
          <a:prstGeom prst="rect">
            <a:avLst/>
          </a:prstGeom>
          <a:noFill/>
          <a:ln>
            <a:noFill/>
          </a:ln>
        </p:spPr>
      </p:pic>
      <p:pic>
        <p:nvPicPr>
          <p:cNvPr id="340" name="Shape 340" descr="raft_of_the_medusa"/>
          <p:cNvPicPr preferRelativeResize="0">
            <a:picLocks noGrp="1"/>
          </p:cNvPicPr>
          <p:nvPr>
            <p:ph type="body" idx="2"/>
          </p:nvPr>
        </p:nvPicPr>
        <p:blipFill rotWithShape="1">
          <a:blip r:embed="rId4">
            <a:alphaModFix/>
          </a:blip>
          <a:srcRect/>
          <a:stretch/>
        </p:blipFill>
        <p:spPr>
          <a:xfrm>
            <a:off x="4419600" y="0"/>
            <a:ext cx="4724400" cy="3186112"/>
          </a:xfrm>
          <a:prstGeom prst="rect">
            <a:avLst/>
          </a:prstGeom>
          <a:noFill/>
          <a:ln>
            <a:noFill/>
          </a:ln>
        </p:spPr>
      </p:pic>
      <p:pic>
        <p:nvPicPr>
          <p:cNvPr id="341" name="Shape 341" descr="slave-ship"/>
          <p:cNvPicPr preferRelativeResize="0"/>
          <p:nvPr/>
        </p:nvPicPr>
        <p:blipFill rotWithShape="1">
          <a:blip r:embed="rId5">
            <a:alphaModFix/>
          </a:blip>
          <a:srcRect/>
          <a:stretch/>
        </p:blipFill>
        <p:spPr>
          <a:xfrm>
            <a:off x="228600" y="3505200"/>
            <a:ext cx="4114800" cy="3084512"/>
          </a:xfrm>
          <a:prstGeom prst="rect">
            <a:avLst/>
          </a:prstGeom>
          <a:noFill/>
          <a:ln>
            <a:noFill/>
          </a:ln>
        </p:spPr>
      </p:pic>
      <p:pic>
        <p:nvPicPr>
          <p:cNvPr id="342" name="Shape 342" descr="sardana"/>
          <p:cNvPicPr preferRelativeResize="0"/>
          <p:nvPr/>
        </p:nvPicPr>
        <p:blipFill rotWithShape="1">
          <a:blip r:embed="rId6">
            <a:alphaModFix/>
          </a:blip>
          <a:srcRect/>
          <a:stretch/>
        </p:blipFill>
        <p:spPr>
          <a:xfrm>
            <a:off x="5257800" y="3657600"/>
            <a:ext cx="3402011" cy="2682874"/>
          </a:xfrm>
          <a:prstGeom prst="rect">
            <a:avLst/>
          </a:prstGeom>
          <a:noFill/>
          <a:ln>
            <a:noFill/>
          </a:ln>
        </p:spPr>
      </p:pic>
      <p:sp>
        <p:nvSpPr>
          <p:cNvPr id="343" name="Shape 343"/>
          <p:cNvSpPr txBox="1"/>
          <p:nvPr/>
        </p:nvSpPr>
        <p:spPr>
          <a:xfrm>
            <a:off x="4495800" y="3124200"/>
            <a:ext cx="4648199" cy="581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Gericault, </a:t>
            </a:r>
            <a:r>
              <a:rPr lang="en-US" sz="1600" b="0" i="1" u="none">
                <a:solidFill>
                  <a:schemeClr val="dk1"/>
                </a:solidFill>
                <a:latin typeface="Arial"/>
                <a:ea typeface="Arial"/>
                <a:cs typeface="Arial"/>
                <a:sym typeface="Arial"/>
              </a:rPr>
              <a:t>Raft of the Medusa</a:t>
            </a:r>
            <a:r>
              <a:rPr lang="en-US" sz="1600" b="0" i="0" u="none">
                <a:solidFill>
                  <a:schemeClr val="dk1"/>
                </a:solidFill>
                <a:latin typeface="Arial"/>
                <a:ea typeface="Arial"/>
                <a:cs typeface="Arial"/>
                <a:sym typeface="Arial"/>
              </a:rPr>
              <a:t>, 1818-1819, Louvre, Paris.</a:t>
            </a:r>
          </a:p>
        </p:txBody>
      </p:sp>
      <p:sp>
        <p:nvSpPr>
          <p:cNvPr id="344" name="Shape 344"/>
          <p:cNvSpPr txBox="1"/>
          <p:nvPr/>
        </p:nvSpPr>
        <p:spPr>
          <a:xfrm>
            <a:off x="152400" y="3124200"/>
            <a:ext cx="4114800" cy="581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Delacroix, </a:t>
            </a:r>
            <a:r>
              <a:rPr lang="en-US" sz="1600" b="0" i="1" u="none">
                <a:solidFill>
                  <a:schemeClr val="dk1"/>
                </a:solidFill>
                <a:latin typeface="Arial"/>
                <a:ea typeface="Arial"/>
                <a:cs typeface="Arial"/>
                <a:sym typeface="Arial"/>
              </a:rPr>
              <a:t>Liberty Leading the People</a:t>
            </a:r>
            <a:r>
              <a:rPr lang="en-US" sz="1600" b="0" i="0" u="none">
                <a:solidFill>
                  <a:schemeClr val="dk1"/>
                </a:solidFill>
                <a:latin typeface="Arial"/>
                <a:ea typeface="Arial"/>
                <a:cs typeface="Arial"/>
                <a:sym typeface="Arial"/>
              </a:rPr>
              <a:t>, 1830, Louvre, Paris. </a:t>
            </a:r>
          </a:p>
        </p:txBody>
      </p:sp>
      <p:sp>
        <p:nvSpPr>
          <p:cNvPr id="345" name="Shape 345"/>
          <p:cNvSpPr txBox="1"/>
          <p:nvPr/>
        </p:nvSpPr>
        <p:spPr>
          <a:xfrm>
            <a:off x="4800600" y="6276975"/>
            <a:ext cx="4343400" cy="581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Delacroix, </a:t>
            </a:r>
            <a:r>
              <a:rPr lang="en-US" sz="1600" b="0" i="1" u="none">
                <a:solidFill>
                  <a:schemeClr val="dk1"/>
                </a:solidFill>
                <a:latin typeface="Arial"/>
                <a:ea typeface="Arial"/>
                <a:cs typeface="Arial"/>
                <a:sym typeface="Arial"/>
              </a:rPr>
              <a:t>Death of Sardanapalus</a:t>
            </a:r>
            <a:r>
              <a:rPr lang="en-US" sz="1600" b="0" i="0" u="none">
                <a:solidFill>
                  <a:schemeClr val="dk1"/>
                </a:solidFill>
                <a:latin typeface="Arial"/>
                <a:ea typeface="Arial"/>
                <a:cs typeface="Arial"/>
                <a:sym typeface="Arial"/>
              </a:rPr>
              <a:t>, 1826, Louvre, Paris. </a:t>
            </a:r>
          </a:p>
        </p:txBody>
      </p:sp>
      <p:sp>
        <p:nvSpPr>
          <p:cNvPr id="346" name="Shape 346"/>
          <p:cNvSpPr txBox="1"/>
          <p:nvPr/>
        </p:nvSpPr>
        <p:spPr>
          <a:xfrm>
            <a:off x="0" y="6521450"/>
            <a:ext cx="4419599" cy="3365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a:solidFill>
                  <a:schemeClr val="dk1"/>
                </a:solidFill>
                <a:latin typeface="Arial"/>
                <a:ea typeface="Arial"/>
                <a:cs typeface="Arial"/>
                <a:sym typeface="Arial"/>
              </a:rPr>
              <a:t>Turner, </a:t>
            </a:r>
            <a:r>
              <a:rPr lang="en-US" sz="1600" b="0" i="1" u="none">
                <a:solidFill>
                  <a:schemeClr val="dk1"/>
                </a:solidFill>
                <a:latin typeface="Arial"/>
                <a:ea typeface="Arial"/>
                <a:cs typeface="Arial"/>
                <a:sym typeface="Arial"/>
              </a:rPr>
              <a:t>The Slave Ship</a:t>
            </a:r>
            <a:r>
              <a:rPr lang="en-US" sz="1600" b="0" i="0" u="none">
                <a:solidFill>
                  <a:schemeClr val="dk1"/>
                </a:solidFill>
                <a:latin typeface="Arial"/>
                <a:ea typeface="Arial"/>
                <a:cs typeface="Arial"/>
                <a:sym typeface="Arial"/>
              </a:rPr>
              <a:t>, 1840, Boston, MA.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body" idx="1"/>
          </p:nvPr>
        </p:nvSpPr>
        <p:spPr>
          <a:xfrm>
            <a:off x="0" y="1098550"/>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Liberalism in the 19</a:t>
            </a:r>
            <a:r>
              <a:rPr lang="en-US" sz="2400" b="1" i="0" u="none" baseline="30000">
                <a:solidFill>
                  <a:schemeClr val="dk1"/>
                </a:solidFill>
                <a:latin typeface="Calibri"/>
                <a:ea typeface="Calibri"/>
                <a:cs typeface="Calibri"/>
                <a:sym typeface="Calibri"/>
              </a:rPr>
              <a:t>th</a:t>
            </a:r>
            <a:r>
              <a:rPr lang="en-US" sz="2400" b="1" i="0" u="none">
                <a:solidFill>
                  <a:schemeClr val="dk1"/>
                </a:solidFill>
                <a:latin typeface="Calibri"/>
                <a:ea typeface="Calibri"/>
                <a:cs typeface="Calibri"/>
                <a:sym typeface="Calibri"/>
              </a:rPr>
              <a:t> Century</a:t>
            </a:r>
          </a:p>
        </p:txBody>
      </p:sp>
      <p:sp>
        <p:nvSpPr>
          <p:cNvPr id="353" name="Shape 353"/>
          <p:cNvSpPr txBox="1">
            <a:spLocks noGrp="1"/>
          </p:cNvSpPr>
          <p:nvPr>
            <p:ph type="body" idx="1"/>
          </p:nvPr>
        </p:nvSpPr>
        <p:spPr>
          <a:xfrm>
            <a:off x="0" y="1738311"/>
            <a:ext cx="464502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800" b="0" i="0" u="none">
                <a:solidFill>
                  <a:schemeClr val="dk1"/>
                </a:solidFill>
                <a:latin typeface="Calibri"/>
                <a:ea typeface="Calibri"/>
                <a:cs typeface="Calibri"/>
                <a:sym typeface="Calibri"/>
              </a:rPr>
              <a:t>Classical Liberalism: “that government is best which governs least”</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Government that protects liberty of the people from others and </a:t>
            </a:r>
            <a:r>
              <a:rPr lang="en-US" sz="1800" b="0" i="1" u="none">
                <a:solidFill>
                  <a:schemeClr val="dk1"/>
                </a:solidFill>
                <a:latin typeface="Calibri"/>
                <a:ea typeface="Calibri"/>
                <a:cs typeface="Calibri"/>
                <a:sym typeface="Calibri"/>
              </a:rPr>
              <a:t>itself</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Thomas Paine, </a:t>
            </a:r>
            <a:r>
              <a:rPr lang="en-US" sz="1800" b="0" i="0" u="sng" strike="noStrike" cap="none">
                <a:solidFill>
                  <a:schemeClr val="dk1"/>
                </a:solidFill>
                <a:latin typeface="Calibri"/>
                <a:ea typeface="Calibri"/>
                <a:cs typeface="Calibri"/>
                <a:sym typeface="Calibri"/>
              </a:rPr>
              <a:t>Common Sense</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Natural rights</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Social Contract Theory </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Rousseau’s “general will”</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Locke</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Protection of property rights</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Anticlerical, anti-aristocratic</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Coupled with economic theory: free market capitalism (Adam Smith)</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Free trade: John Stuart Mill, David Ricardo</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Utilitarianism: Jeremy Bentham, Mill</a:t>
            </a:r>
          </a:p>
        </p:txBody>
      </p:sp>
      <p:sp>
        <p:nvSpPr>
          <p:cNvPr id="354" name="Shape 354"/>
          <p:cNvSpPr txBox="1">
            <a:spLocks noGrp="1"/>
          </p:cNvSpPr>
          <p:nvPr>
            <p:ph type="body" idx="1"/>
          </p:nvPr>
        </p:nvSpPr>
        <p:spPr>
          <a:xfrm>
            <a:off x="4645025" y="1117600"/>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19</a:t>
            </a:r>
            <a:r>
              <a:rPr lang="en-US" sz="2400" b="1" i="0" u="none" baseline="30000">
                <a:solidFill>
                  <a:schemeClr val="dk1"/>
                </a:solidFill>
                <a:latin typeface="Calibri"/>
                <a:ea typeface="Calibri"/>
                <a:cs typeface="Calibri"/>
                <a:sym typeface="Calibri"/>
              </a:rPr>
              <a:t>th</a:t>
            </a:r>
            <a:r>
              <a:rPr lang="en-US" sz="2400" b="1" i="0" u="none">
                <a:solidFill>
                  <a:schemeClr val="dk1"/>
                </a:solidFill>
                <a:latin typeface="Calibri"/>
                <a:ea typeface="Calibri"/>
                <a:cs typeface="Calibri"/>
                <a:sym typeface="Calibri"/>
              </a:rPr>
              <a:t> C. Conservatism</a:t>
            </a:r>
          </a:p>
        </p:txBody>
      </p:sp>
      <p:sp>
        <p:nvSpPr>
          <p:cNvPr id="355" name="Shape 355"/>
          <p:cNvSpPr txBox="1">
            <a:spLocks noGrp="1"/>
          </p:cNvSpPr>
          <p:nvPr>
            <p:ph type="body" idx="2"/>
          </p:nvPr>
        </p:nvSpPr>
        <p:spPr>
          <a:xfrm>
            <a:off x="4645025" y="1703386"/>
            <a:ext cx="404177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Reaction to liberalism and excesses of the French Revolution</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Edmund Burke</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Joseph de Maistre</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Metternich: failure to suppress liberalism and nationalism long-term (Revolutions of 1848)</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Supported by Church, Royalists, peasants</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Continuity and stability of institutions that have evolved gradually over time</a:t>
            </a:r>
          </a:p>
          <a:p>
            <a:pPr marL="342900" marR="0" lvl="0" indent="-342900" algn="l" rtl="0">
              <a:spcBef>
                <a:spcPts val="360"/>
              </a:spcBef>
              <a:spcAft>
                <a:spcPts val="0"/>
              </a:spcAft>
              <a:buClr>
                <a:schemeClr val="dk1"/>
              </a:buClr>
              <a:buSzPct val="100000"/>
              <a:buFont typeface="Arial"/>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A04400"/>
              </a:buClr>
              <a:buSzPct val="25000"/>
              <a:buFont typeface="Calibri"/>
              <a:buNone/>
            </a:pPr>
            <a:r>
              <a:rPr lang="en-US" sz="4800" b="1" i="0" u="none" strike="noStrike" cap="none">
                <a:solidFill>
                  <a:srgbClr val="A04400"/>
                </a:solidFill>
                <a:latin typeface="Calibri"/>
                <a:ea typeface="Calibri"/>
                <a:cs typeface="Calibri"/>
                <a:sym typeface="Calibri"/>
              </a:rPr>
              <a:t>Liberalism vs. Conservatism </a:t>
            </a:r>
          </a:p>
        </p:txBody>
      </p:sp>
      <p:grpSp>
        <p:nvGrpSpPr>
          <p:cNvPr id="361" name="Shape 361"/>
          <p:cNvGrpSpPr/>
          <p:nvPr/>
        </p:nvGrpSpPr>
        <p:grpSpPr>
          <a:xfrm>
            <a:off x="512761" y="1353311"/>
            <a:ext cx="8021636" cy="4620768"/>
            <a:chOff x="0" y="0"/>
            <a:chExt cx="2147483646" cy="2147483647"/>
          </a:xfrm>
        </p:grpSpPr>
        <p:sp>
          <p:nvSpPr>
            <p:cNvPr id="362" name="Shape 362"/>
            <p:cNvSpPr/>
            <p:nvPr/>
          </p:nvSpPr>
          <p:spPr>
            <a:xfrm>
              <a:off x="946354603" y="0"/>
              <a:ext cx="1201129043" cy="2147483647"/>
            </a:xfrm>
            <a:prstGeom prst="ellipse">
              <a:avLst/>
            </a:prstGeom>
            <a:solidFill>
              <a:srgbClr val="6699FF">
                <a:alpha val="63921"/>
              </a:srgbClr>
            </a:solidFill>
            <a:ln w="25400" cap="flat" cmpd="sng">
              <a:solidFill>
                <a:srgbClr val="6699FF"/>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1800" b="1" i="0" u="none" strike="noStrike" cap="none">
                  <a:solidFill>
                    <a:srgbClr val="002060"/>
                  </a:solidFill>
                  <a:latin typeface="Calibri"/>
                  <a:ea typeface="Calibri"/>
                  <a:cs typeface="Calibri"/>
                  <a:sym typeface="Calibri"/>
                </a:rPr>
                <a:t>Conservatism:</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Right Wing</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Strengthen traditional society</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Upper class</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Emphasis on community </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Preserve Social hierarchy</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Established church</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Supported status quo</a:t>
              </a:r>
            </a:p>
            <a:p>
              <a:pPr marL="574675" marR="0" lvl="0" indent="-346075" algn="l" rtl="0">
                <a:lnSpc>
                  <a:spcPct val="100000"/>
                </a:lnSpc>
                <a:spcBef>
                  <a:spcPts val="0"/>
                </a:spcBef>
                <a:spcAft>
                  <a:spcPts val="0"/>
                </a:spcAft>
                <a:buClr>
                  <a:srgbClr val="002060"/>
                </a:buClr>
                <a:buSzPct val="100000"/>
                <a:buFont typeface="Arial"/>
                <a:buChar char="•"/>
              </a:pPr>
              <a:r>
                <a:rPr lang="en-US" sz="1800" b="1" i="0" u="none" strike="noStrike" cap="none">
                  <a:solidFill>
                    <a:srgbClr val="002060"/>
                  </a:solidFill>
                  <a:latin typeface="Calibri"/>
                  <a:ea typeface="Calibri"/>
                  <a:cs typeface="Calibri"/>
                  <a:sym typeface="Calibri"/>
                </a:rPr>
                <a:t>Legitimate institutions</a:t>
              </a:r>
            </a:p>
          </p:txBody>
        </p:sp>
        <p:sp>
          <p:nvSpPr>
            <p:cNvPr id="363" name="Shape 363"/>
            <p:cNvSpPr txBox="1"/>
            <p:nvPr/>
          </p:nvSpPr>
          <p:spPr>
            <a:xfrm>
              <a:off x="0" y="282217588"/>
              <a:ext cx="659162144" cy="167772136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grpSp>
        <p:nvGrpSpPr>
          <p:cNvPr id="364" name="Shape 364"/>
          <p:cNvGrpSpPr/>
          <p:nvPr/>
        </p:nvGrpSpPr>
        <p:grpSpPr>
          <a:xfrm>
            <a:off x="512063" y="1377696"/>
            <a:ext cx="7963598" cy="4596384"/>
            <a:chOff x="0" y="0"/>
            <a:chExt cx="2147483647" cy="2147483647"/>
          </a:xfrm>
        </p:grpSpPr>
        <p:sp>
          <p:nvSpPr>
            <p:cNvPr id="365" name="Shape 365"/>
            <p:cNvSpPr/>
            <p:nvPr/>
          </p:nvSpPr>
          <p:spPr>
            <a:xfrm>
              <a:off x="0" y="0"/>
              <a:ext cx="1190156246" cy="2147483647"/>
            </a:xfrm>
            <a:prstGeom prst="ellipse">
              <a:avLst/>
            </a:prstGeom>
            <a:solidFill>
              <a:schemeClr val="accent1">
                <a:alpha val="64705"/>
              </a:schemeClr>
            </a:solidFill>
            <a:ln w="25400" cap="flat" cmpd="sng">
              <a:solidFill>
                <a:srgbClr val="366092"/>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accent6"/>
                </a:buClr>
                <a:buSzPct val="25000"/>
                <a:buFont typeface="Calibri"/>
                <a:buNone/>
              </a:pPr>
              <a:r>
                <a:rPr lang="en-US" sz="1800" b="1" i="0" u="none" strike="noStrike" cap="none">
                  <a:solidFill>
                    <a:srgbClr val="134F5C"/>
                  </a:solidFill>
                  <a:latin typeface="Calibri"/>
                  <a:ea typeface="Calibri"/>
                  <a:cs typeface="Calibri"/>
                  <a:sym typeface="Calibri"/>
                </a:rPr>
                <a:t>Liberalism:</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Left Wing</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Reform/Change society acc. to ideals of Enlightenment and French Rev.</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Middle class</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Emphasis on individual freedom</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Individual growth </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Separation of state and church</a:t>
              </a:r>
            </a:p>
            <a:p>
              <a:pPr marL="342900" marR="0" lvl="0" indent="-342900" algn="l" rtl="0">
                <a:lnSpc>
                  <a:spcPct val="100000"/>
                </a:lnSpc>
                <a:spcBef>
                  <a:spcPts val="0"/>
                </a:spcBef>
                <a:spcAft>
                  <a:spcPts val="0"/>
                </a:spcAft>
                <a:buClr>
                  <a:srgbClr val="134F5C"/>
                </a:buClr>
                <a:buSzPct val="100000"/>
                <a:buFont typeface="Arial"/>
                <a:buChar char="•"/>
              </a:pPr>
              <a:r>
                <a:rPr lang="en-US" sz="1800" b="1" i="0" u="none" strike="noStrike" cap="none">
                  <a:solidFill>
                    <a:srgbClr val="134F5C"/>
                  </a:solidFill>
                  <a:latin typeface="Calibri"/>
                  <a:ea typeface="Calibri"/>
                  <a:cs typeface="Calibri"/>
                  <a:sym typeface="Calibri"/>
                </a:rPr>
                <a:t>Limited monarchy</a:t>
              </a:r>
            </a:p>
          </p:txBody>
        </p:sp>
        <p:sp>
          <p:nvSpPr>
            <p:cNvPr id="366" name="Shape 366"/>
            <p:cNvSpPr txBox="1"/>
            <p:nvPr/>
          </p:nvSpPr>
          <p:spPr>
            <a:xfrm>
              <a:off x="1519048961" y="381351269"/>
              <a:ext cx="628434685" cy="162283586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cxnSp>
        <p:nvCxnSpPr>
          <p:cNvPr id="367" name="Shape 367"/>
          <p:cNvCxnSpPr/>
          <p:nvPr/>
        </p:nvCxnSpPr>
        <p:spPr>
          <a:xfrm>
            <a:off x="3732212" y="5956300"/>
            <a:ext cx="382586" cy="0"/>
          </a:xfrm>
          <a:prstGeom prst="straightConnector1">
            <a:avLst/>
          </a:prstGeom>
          <a:noFill/>
          <a:ln w="9525" cap="flat" cmpd="sng">
            <a:solidFill>
              <a:srgbClr val="98B954"/>
            </a:solidFill>
            <a:prstDash val="solid"/>
            <a:miter/>
            <a:headEnd type="none" w="med" len="med"/>
            <a:tailEnd type="none" w="med" len="med"/>
          </a:ln>
        </p:spPr>
      </p:cxnSp>
      <p:cxnSp>
        <p:nvCxnSpPr>
          <p:cNvPr id="368" name="Shape 368"/>
          <p:cNvCxnSpPr/>
          <p:nvPr/>
        </p:nvCxnSpPr>
        <p:spPr>
          <a:xfrm rot="-5400000">
            <a:off x="3215481" y="4771231"/>
            <a:ext cx="1701799" cy="668337"/>
          </a:xfrm>
          <a:prstGeom prst="straightConnector1">
            <a:avLst/>
          </a:prstGeom>
          <a:noFill/>
          <a:ln w="9525" cap="flat" cmpd="sng">
            <a:solidFill>
              <a:srgbClr val="98B954"/>
            </a:solidFill>
            <a:prstDash val="solid"/>
            <a:miter/>
            <a:headEnd type="none" w="med" len="med"/>
            <a:tailEnd type="none" w="med" len="med"/>
          </a:ln>
        </p:spPr>
      </p:cxnSp>
      <p:sp>
        <p:nvSpPr>
          <p:cNvPr id="369" name="Shape 369"/>
          <p:cNvSpPr txBox="1"/>
          <p:nvPr/>
        </p:nvSpPr>
        <p:spPr>
          <a:xfrm>
            <a:off x="3028950" y="5781687"/>
            <a:ext cx="4973700" cy="1076399"/>
          </a:xfrm>
          <a:prstGeom prst="rect">
            <a:avLst/>
          </a:prstGeom>
          <a:noFill/>
          <a:ln w="25400" cap="flat" cmpd="sng">
            <a:solidFill>
              <a:srgbClr val="9BBB59"/>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none">
                <a:solidFill>
                  <a:srgbClr val="000000"/>
                </a:solidFill>
                <a:latin typeface="Calibri"/>
                <a:ea typeface="Calibri"/>
                <a:cs typeface="Calibri"/>
                <a:sym typeface="Calibri"/>
              </a:rPr>
              <a:t>Rejection of radicalism and violence, recognized need for limits on the powers of government, advocacy of balance in society regarding individual rights and societal powers –not so similar if analyzed further   </a:t>
            </a:r>
          </a:p>
        </p:txBody>
      </p:sp>
      <p:sp>
        <p:nvSpPr>
          <p:cNvPr id="370" name="Shape 370"/>
          <p:cNvSpPr txBox="1"/>
          <p:nvPr/>
        </p:nvSpPr>
        <p:spPr>
          <a:xfrm>
            <a:off x="4136925" y="3392662"/>
            <a:ext cx="1038300" cy="647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7933C"/>
              </a:buClr>
              <a:buSzPct val="25000"/>
              <a:buFont typeface="Arial"/>
              <a:buNone/>
            </a:pPr>
            <a:r>
              <a:rPr lang="en-US" sz="1000" b="1" i="0" u="none">
                <a:latin typeface="Arial"/>
                <a:ea typeface="Arial"/>
                <a:cs typeface="Arial"/>
                <a:sym typeface="Arial"/>
              </a:rPr>
              <a:t>Similarities below</a:t>
            </a:r>
            <a:r>
              <a:rPr lang="en-US" sz="1800" b="1" i="0" u="none">
                <a:solidFill>
                  <a:srgbClr val="77933C"/>
                </a:solidFill>
                <a:latin typeface="Arial"/>
                <a:ea typeface="Arial"/>
                <a:cs typeface="Arial"/>
                <a:sym typeface="Arial"/>
              </a:rPr>
              <a:t>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Revolutions 1820-1831</a:t>
            </a:r>
          </a:p>
        </p:txBody>
      </p:sp>
      <p:pic>
        <p:nvPicPr>
          <p:cNvPr id="376" name="Shape 376" descr="Revolutions1820-30 copy.jpg"/>
          <p:cNvPicPr preferRelativeResize="0">
            <a:picLocks noGrp="1"/>
          </p:cNvPicPr>
          <p:nvPr>
            <p:ph type="body" idx="1"/>
          </p:nvPr>
        </p:nvPicPr>
        <p:blipFill rotWithShape="1">
          <a:blip r:embed="rId3">
            <a:alphaModFix/>
          </a:blip>
          <a:srcRect l="-36329" r="-36328"/>
          <a:stretch/>
        </p:blipFill>
        <p:spPr>
          <a:xfrm>
            <a:off x="4648200" y="307975"/>
            <a:ext cx="5597524" cy="3009899"/>
          </a:xfrm>
          <a:prstGeom prst="rect">
            <a:avLst/>
          </a:prstGeom>
          <a:noFill/>
          <a:ln>
            <a:noFill/>
          </a:ln>
        </p:spPr>
      </p:pic>
      <p:pic>
        <p:nvPicPr>
          <p:cNvPr id="377" name="Shape 377" descr="121EAFA0.jpg"/>
          <p:cNvPicPr preferRelativeResize="0">
            <a:picLocks noGrp="1"/>
          </p:cNvPicPr>
          <p:nvPr>
            <p:ph type="body" idx="2"/>
          </p:nvPr>
        </p:nvPicPr>
        <p:blipFill rotWithShape="1">
          <a:blip r:embed="rId4">
            <a:alphaModFix/>
          </a:blip>
          <a:srcRect l="-66763" r="-66762"/>
          <a:stretch/>
        </p:blipFill>
        <p:spPr>
          <a:xfrm>
            <a:off x="4648200" y="3844925"/>
            <a:ext cx="5456236" cy="2933700"/>
          </a:xfrm>
          <a:prstGeom prst="rect">
            <a:avLst/>
          </a:prstGeom>
          <a:noFill/>
          <a:ln>
            <a:noFill/>
          </a:ln>
        </p:spPr>
      </p:pic>
      <p:sp>
        <p:nvSpPr>
          <p:cNvPr id="378" name="Shape 378"/>
          <p:cNvSpPr txBox="1">
            <a:spLocks noGrp="1"/>
          </p:cNvSpPr>
          <p:nvPr>
            <p:ph type="body" idx="3"/>
          </p:nvPr>
        </p:nvSpPr>
        <p:spPr>
          <a:xfrm>
            <a:off x="457200" y="1600200"/>
            <a:ext cx="4038599" cy="4495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Greek Revolt (1821): independent 1830</a:t>
            </a:r>
          </a:p>
          <a:p>
            <a:pPr marL="342900" marR="0" lvl="0" indent="-34290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Decembrist Revolt (1825)</a:t>
            </a:r>
          </a:p>
          <a:p>
            <a:pPr marL="342900" marR="0" lvl="0" indent="-34290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Paris, 1830: 3 Glorious Days</a:t>
            </a:r>
          </a:p>
          <a:p>
            <a:pPr marL="742950" marR="0" lvl="1" indent="-28575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Charles X abdicates in favor of Louis-Philippe “July Monarchy” and House of Orleans (overthrown in 1848)</a:t>
            </a:r>
          </a:p>
          <a:p>
            <a:pPr marL="342900" marR="0" lvl="0" indent="-34290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Belgium, 1830</a:t>
            </a:r>
          </a:p>
          <a:p>
            <a:pPr marL="742950" marR="0" lvl="1" indent="-28575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Independence from Dutch</a:t>
            </a:r>
          </a:p>
          <a:p>
            <a:pPr marL="342900" marR="0" lvl="0" indent="-342900" algn="l" rtl="0">
              <a:lnSpc>
                <a:spcPct val="10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Poland, 1830</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900" b="1" i="0" u="none" strike="noStrike" cap="none">
                <a:solidFill>
                  <a:schemeClr val="dk1"/>
                </a:solidFill>
                <a:latin typeface="Calibri"/>
                <a:ea typeface="Calibri"/>
                <a:cs typeface="Calibri"/>
                <a:sym typeface="Calibri"/>
              </a:rPr>
              <a:t>REVOLUTIONS OF 1848</a:t>
            </a:r>
            <a:br>
              <a:rPr lang="en-US" sz="2900" b="1" i="0" u="none" strike="noStrike" cap="none">
                <a:solidFill>
                  <a:schemeClr val="dk1"/>
                </a:solidFill>
                <a:latin typeface="Calibri"/>
                <a:ea typeface="Calibri"/>
                <a:cs typeface="Calibri"/>
                <a:sym typeface="Calibri"/>
              </a:rPr>
            </a:br>
            <a:r>
              <a:rPr lang="en-US" sz="2900" b="1" i="0" u="none" strike="noStrike" cap="none">
                <a:solidFill>
                  <a:schemeClr val="dk1"/>
                </a:solidFill>
                <a:latin typeface="Calibri"/>
                <a:ea typeface="Calibri"/>
                <a:cs typeface="Calibri"/>
                <a:sym typeface="Calibri"/>
              </a:rPr>
              <a:t>	“THE SPRINGTIME OF PEOPLES”</a:t>
            </a:r>
            <a:br>
              <a:rPr lang="en-US" sz="2900" b="1" i="0" u="none" strike="noStrike" cap="none">
                <a:solidFill>
                  <a:schemeClr val="dk1"/>
                </a:solidFill>
                <a:latin typeface="Calibri"/>
                <a:ea typeface="Calibri"/>
                <a:cs typeface="Calibri"/>
                <a:sym typeface="Calibri"/>
              </a:rPr>
            </a:br>
            <a:r>
              <a:rPr lang="en-US" sz="2900" b="1" i="0" u="none" strike="noStrike" cap="none">
                <a:solidFill>
                  <a:schemeClr val="dk1"/>
                </a:solidFill>
                <a:latin typeface="Calibri"/>
                <a:ea typeface="Calibri"/>
                <a:cs typeface="Calibri"/>
                <a:sym typeface="Calibri"/>
              </a:rPr>
              <a:t>UNIFICATION OF ITALY AND GERMANY </a:t>
            </a:r>
          </a:p>
        </p:txBody>
      </p:sp>
      <p:sp>
        <p:nvSpPr>
          <p:cNvPr id="384" name="Shape 384"/>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rgbClr val="888888"/>
              </a:buClr>
              <a:buSzPct val="25000"/>
              <a:buFont typeface="Arial"/>
              <a:buNone/>
            </a:pPr>
            <a:endParaRPr sz="20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			Causes of the Revolutions of 1848</a:t>
            </a:r>
          </a:p>
        </p:txBody>
      </p:sp>
      <p:sp>
        <p:nvSpPr>
          <p:cNvPr id="390" name="Shape 390"/>
          <p:cNvSpPr txBox="1">
            <a:spLocks noGrp="1"/>
          </p:cNvSpPr>
          <p:nvPr>
            <p:ph type="body" idx="1"/>
          </p:nvPr>
        </p:nvSpPr>
        <p:spPr>
          <a:xfrm>
            <a:off x="217475" y="771525"/>
            <a:ext cx="4038600" cy="5285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The Hungry 40</a:t>
            </a:r>
            <a:r>
              <a:rPr lang="en-US" sz="2000"/>
              <a:t>’</a:t>
            </a:r>
            <a:r>
              <a:rPr lang="en-US" sz="2000" b="0" i="0" u="none">
                <a:solidFill>
                  <a:schemeClr val="dk1"/>
                </a:solidFill>
                <a:latin typeface="Calibri"/>
                <a:ea typeface="Calibri"/>
                <a:cs typeface="Calibri"/>
                <a:sym typeface="Calibri"/>
              </a:rPr>
              <a:t>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Crop failure</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High prices</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Unemployment</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Potato blight</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Increase in crime</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Radicalization of politics</a:t>
            </a:r>
          </a:p>
          <a:p>
            <a:pPr marL="342900" marR="0" lvl="0" indent="-342900" algn="l" rtl="0">
              <a:lnSpc>
                <a:spcPct val="100000"/>
              </a:lnSpc>
              <a:spcBef>
                <a:spcPts val="4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Abdication of Louis-Philippe, 1848 and the rise of the 2</a:t>
            </a:r>
            <a:r>
              <a:rPr lang="en-US" sz="2000" b="0" i="0" u="none" baseline="30000">
                <a:solidFill>
                  <a:schemeClr val="dk1"/>
                </a:solidFill>
                <a:latin typeface="Calibri"/>
                <a:ea typeface="Calibri"/>
                <a:cs typeface="Calibri"/>
                <a:sym typeface="Calibri"/>
              </a:rPr>
              <a:t>nd</a:t>
            </a:r>
            <a:r>
              <a:rPr lang="en-US" sz="2000" b="0" i="0" u="none">
                <a:solidFill>
                  <a:schemeClr val="dk1"/>
                </a:solidFill>
                <a:latin typeface="Calibri"/>
                <a:ea typeface="Calibri"/>
                <a:cs typeface="Calibri"/>
                <a:sym typeface="Calibri"/>
              </a:rPr>
              <a:t> Republic under Louis Napoleon</a:t>
            </a:r>
          </a:p>
          <a:p>
            <a:pPr marL="342900" marR="0" lvl="0" indent="-342900" algn="l" rtl="0">
              <a:lnSpc>
                <a:spcPct val="100000"/>
              </a:lnSpc>
              <a:spcBef>
                <a:spcPts val="4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Revolts across Europe calling for constitutionalism, liberalism, rights – free expression, including press</a:t>
            </a:r>
          </a:p>
          <a:p>
            <a:pPr marL="742950" marR="0" lvl="1" indent="-285750" algn="l" rtl="0">
              <a:lnSpc>
                <a:spcPct val="100000"/>
              </a:lnSpc>
              <a:spcBef>
                <a:spcPts val="32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Britain and Russia exceptions</a:t>
            </a:r>
          </a:p>
        </p:txBody>
      </p:sp>
      <p:pic>
        <p:nvPicPr>
          <p:cNvPr id="391" name="Shape 391" descr="Horace_Vernet-Barricade_rue_Soufflot.jpg"/>
          <p:cNvPicPr preferRelativeResize="0">
            <a:picLocks noGrp="1"/>
          </p:cNvPicPr>
          <p:nvPr>
            <p:ph type="body" idx="2"/>
          </p:nvPr>
        </p:nvPicPr>
        <p:blipFill rotWithShape="1">
          <a:blip r:embed="rId3">
            <a:alphaModFix/>
          </a:blip>
          <a:srcRect t="-21763" b="-21763"/>
          <a:stretch/>
        </p:blipFill>
        <p:spPr>
          <a:xfrm>
            <a:off x="4648200" y="1600200"/>
            <a:ext cx="4038599" cy="45259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Revolutions of 1848</a:t>
            </a:r>
          </a:p>
        </p:txBody>
      </p:sp>
      <p:pic>
        <p:nvPicPr>
          <p:cNvPr id="397" name="Shape 397" descr="maprev1848.JPG"/>
          <p:cNvPicPr preferRelativeResize="0">
            <a:picLocks noGrp="1"/>
          </p:cNvPicPr>
          <p:nvPr>
            <p:ph type="body" idx="1"/>
          </p:nvPr>
        </p:nvPicPr>
        <p:blipFill rotWithShape="1">
          <a:blip r:embed="rId3">
            <a:alphaModFix/>
          </a:blip>
          <a:srcRect l="-29211" r="-29211"/>
          <a:stretch/>
        </p:blipFill>
        <p:spPr>
          <a:xfrm>
            <a:off x="457200" y="1617662"/>
            <a:ext cx="8229600" cy="45259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2759075" y="274637"/>
            <a:ext cx="6335711" cy="1143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“When France sneezes, Europe catches cold” –Metternich</a:t>
            </a:r>
          </a:p>
        </p:txBody>
      </p:sp>
      <p:sp>
        <p:nvSpPr>
          <p:cNvPr id="403" name="Shape 403"/>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Italy</a:t>
            </a:r>
          </a:p>
        </p:txBody>
      </p:sp>
      <p:sp>
        <p:nvSpPr>
          <p:cNvPr id="404" name="Shape 404"/>
          <p:cNvSpPr txBox="1">
            <a:spLocks noGrp="1"/>
          </p:cNvSpPr>
          <p:nvPr>
            <p:ph type="body" idx="1"/>
          </p:nvPr>
        </p:nvSpPr>
        <p:spPr>
          <a:xfrm>
            <a:off x="457200" y="2189161"/>
            <a:ext cx="418782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Giuseppe Mazzini (nationalist Giuseppe Garibaldi</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Italian states desire freedom from foreign rule</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Put down by Catholic alliance of France and Austria</a:t>
            </a:r>
          </a:p>
        </p:txBody>
      </p:sp>
      <p:sp>
        <p:nvSpPr>
          <p:cNvPr id="405" name="Shape 405"/>
          <p:cNvSpPr txBox="1">
            <a:spLocks noGrp="1"/>
          </p:cNvSpPr>
          <p:nvPr>
            <p:ph type="body" idx="1"/>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Austria</a:t>
            </a:r>
          </a:p>
        </p:txBody>
      </p:sp>
      <p:sp>
        <p:nvSpPr>
          <p:cNvPr id="406" name="Shape 406"/>
          <p:cNvSpPr txBox="1">
            <a:spLocks noGrp="1"/>
          </p:cNvSpPr>
          <p:nvPr>
            <p:ph type="body" idx="2"/>
          </p:nvPr>
        </p:nvSpPr>
        <p:spPr>
          <a:xfrm>
            <a:off x="4645025" y="2174875"/>
            <a:ext cx="404177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Multi-ethnic, susceptible to revolt</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Forced Metternich out, new Emperor, Franz Joseph I grants a new constitution </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Gain peasant support by abolishing feudalism</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Hungarian Magyars demand autonomy</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Revolution suppressed not due to strength of Hapsburgs, but division of revolutionaries</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Hapsburgs agreed to </a:t>
            </a:r>
            <a:r>
              <a:rPr lang="en-US" sz="1800" b="0" i="1" u="none">
                <a:solidFill>
                  <a:schemeClr val="dk1"/>
                </a:solidFill>
                <a:latin typeface="Calibri"/>
                <a:ea typeface="Calibri"/>
                <a:cs typeface="Calibri"/>
                <a:sym typeface="Calibri"/>
              </a:rPr>
              <a:t>Ausgleich</a:t>
            </a:r>
            <a:r>
              <a:rPr lang="en-US" sz="1800" b="0" i="0" u="none">
                <a:solidFill>
                  <a:schemeClr val="dk1"/>
                </a:solidFill>
                <a:latin typeface="Calibri"/>
                <a:ea typeface="Calibri"/>
                <a:cs typeface="Calibri"/>
                <a:sym typeface="Calibri"/>
              </a:rPr>
              <a:t> – nearly co-equal status to King of Hungary</a:t>
            </a:r>
          </a:p>
        </p:txBody>
      </p:sp>
      <p:pic>
        <p:nvPicPr>
          <p:cNvPr id="407" name="Shape 407" descr="220px-Italy_unification_1815_1870.jpg"/>
          <p:cNvPicPr preferRelativeResize="0"/>
          <p:nvPr/>
        </p:nvPicPr>
        <p:blipFill rotWithShape="1">
          <a:blip r:embed="rId3">
            <a:alphaModFix/>
          </a:blip>
          <a:srcRect/>
          <a:stretch/>
        </p:blipFill>
        <p:spPr>
          <a:xfrm>
            <a:off x="1309687" y="14286"/>
            <a:ext cx="1989136" cy="2160586"/>
          </a:xfrm>
          <a:prstGeom prst="rect">
            <a:avLst/>
          </a:prstGeom>
          <a:noFill/>
          <a:ln>
            <a:noFill/>
          </a:ln>
        </p:spPr>
      </p:pic>
      <p:pic>
        <p:nvPicPr>
          <p:cNvPr id="408" name="Shape 408" descr="Habsburg_Empire.jpg"/>
          <p:cNvPicPr preferRelativeResize="0"/>
          <p:nvPr/>
        </p:nvPicPr>
        <p:blipFill rotWithShape="1">
          <a:blip r:embed="rId4">
            <a:alphaModFix/>
          </a:blip>
          <a:srcRect/>
          <a:stretch/>
        </p:blipFill>
        <p:spPr>
          <a:xfrm>
            <a:off x="393700" y="3983037"/>
            <a:ext cx="3621086" cy="28463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sp>
        <p:nvSpPr>
          <p:cNvPr id="414" name="Shape 414"/>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Arial"/>
              <a:buNone/>
            </a:pPr>
            <a:endParaRPr sz="2400" b="1">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Germany</a:t>
            </a:r>
          </a:p>
        </p:txBody>
      </p:sp>
      <p:sp>
        <p:nvSpPr>
          <p:cNvPr id="416" name="Shape 416"/>
          <p:cNvSpPr txBox="1">
            <a:spLocks noGrp="1"/>
          </p:cNvSpPr>
          <p:nvPr>
            <p:ph type="body" idx="1"/>
          </p:nvPr>
        </p:nvSpPr>
        <p:spPr>
          <a:xfrm>
            <a:off x="4645025" y="2174875"/>
            <a:ext cx="4041774"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Pan-Germanism: unify German speaking countries of Europe </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Prussian King Frederick William IV convenes Frankfurt Parliament</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Constitutional monarchy</a:t>
            </a:r>
          </a:p>
          <a:p>
            <a:pPr marL="742950" marR="0" lvl="1" indent="-285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Rejected constitution and without Prussia, constituent assembly dissolved</a:t>
            </a:r>
          </a:p>
        </p:txBody>
      </p:sp>
      <p:sp>
        <p:nvSpPr>
          <p:cNvPr id="417" name="Shape 417"/>
          <p:cNvSpPr txBox="1">
            <a:spLocks noGrp="1"/>
          </p:cNvSpPr>
          <p:nvPr>
            <p:ph type="body" idx="2"/>
          </p:nvPr>
        </p:nvSpPr>
        <p:spPr>
          <a:xfrm>
            <a:off x="457200" y="2174875"/>
            <a:ext cx="4040187"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“To My People and to the German Nation”</a:t>
            </a:r>
          </a:p>
        </p:txBody>
      </p:sp>
      <p:pic>
        <p:nvPicPr>
          <p:cNvPr id="418" name="Shape 418" descr="picture of the Prussian king on horseback with German-national emblems being widely present in the streets"/>
          <p:cNvPicPr preferRelativeResize="0"/>
          <p:nvPr/>
        </p:nvPicPr>
        <p:blipFill rotWithShape="1">
          <a:blip r:embed="rId3">
            <a:alphaModFix/>
          </a:blip>
          <a:srcRect/>
          <a:stretch/>
        </p:blipFill>
        <p:spPr>
          <a:xfrm>
            <a:off x="647700" y="1535112"/>
            <a:ext cx="3849686" cy="32051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Crimean War, 1853-1856</a:t>
            </a:r>
          </a:p>
        </p:txBody>
      </p:sp>
      <p:sp>
        <p:nvSpPr>
          <p:cNvPr id="424" name="Shape 424"/>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Ottoman (the “sick man of Europe”) allied with France, Britain, and Sardinia to defeat Russian expansionism </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Battle of Balaklava, Charge of the Light Brigade, 1854</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Alfred Lord Tennyson</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Florence Nightingale</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Peace of Paris, 1856</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Russia out of the Black Sea</a:t>
            </a:r>
          </a:p>
          <a:p>
            <a:pPr marL="1143000" marR="0" lvl="2" indent="-22860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Determined to restructure militarily and industrially</a:t>
            </a:r>
          </a:p>
          <a:p>
            <a:pPr marL="1143000" marR="0" lvl="2" indent="-22860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Expands east</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Laid foundation for Italian and German unification</a:t>
            </a:r>
          </a:p>
        </p:txBody>
      </p:sp>
      <p:pic>
        <p:nvPicPr>
          <p:cNvPr id="425" name="Shape 425" descr="crimeanwarmap.jpg"/>
          <p:cNvPicPr preferRelativeResize="0">
            <a:picLocks noGrp="1"/>
          </p:cNvPicPr>
          <p:nvPr>
            <p:ph type="body" idx="2"/>
          </p:nvPr>
        </p:nvPicPr>
        <p:blipFill rotWithShape="1">
          <a:blip r:embed="rId3">
            <a:alphaModFix/>
          </a:blip>
          <a:srcRect t="-7653" b="-7652"/>
          <a:stretch/>
        </p:blipFill>
        <p:spPr>
          <a:xfrm>
            <a:off x="4648200" y="1600200"/>
            <a:ext cx="4038599" cy="45259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Events leading up to IR</a:t>
            </a:r>
          </a:p>
        </p:txBody>
      </p:sp>
      <p:sp>
        <p:nvSpPr>
          <p:cNvPr id="184" name="Shape 18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Commercial Revolution (1500-1800)</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Age of Exploration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Price Revolution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Capitalism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Scientific revolution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Population growth</a:t>
            </a:r>
          </a:p>
          <a:p>
            <a:pPr marL="342900" marR="0" lvl="0" indent="-342900" algn="l" rtl="0">
              <a:lnSpc>
                <a:spcPct val="100000"/>
              </a:lnSpc>
              <a:spcBef>
                <a:spcPts val="64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Proto-Industrialization</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Putting out system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Cottage industry</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technology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pic>
        <p:nvPicPr>
          <p:cNvPr id="431" name="Shape 431" descr="Expansion of Russia in Asia, 1865-1895"/>
          <p:cNvPicPr preferRelativeResize="0"/>
          <p:nvPr/>
        </p:nvPicPr>
        <p:blipFill rotWithShape="1">
          <a:blip r:embed="rId3">
            <a:alphaModFix/>
          </a:blip>
          <a:srcRect/>
          <a:stretch/>
        </p:blipFill>
        <p:spPr>
          <a:xfrm>
            <a:off x="990600" y="1066800"/>
            <a:ext cx="7239000" cy="4959350"/>
          </a:xfrm>
          <a:prstGeom prst="rect">
            <a:avLst/>
          </a:prstGeom>
          <a:noFill/>
          <a:ln w="9525" cap="flat" cmpd="sng">
            <a:solidFill>
              <a:schemeClr val="hlink"/>
            </a:solidFill>
            <a:prstDash val="solid"/>
            <a:miter/>
            <a:headEnd type="none" w="med" len="med"/>
            <a:tailEnd type="none" w="med" len="me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0" y="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Unification of Italy and Germany</a:t>
            </a:r>
          </a:p>
        </p:txBody>
      </p:sp>
      <p:sp>
        <p:nvSpPr>
          <p:cNvPr id="437" name="Shape 437"/>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Italy, 1870</a:t>
            </a:r>
          </a:p>
        </p:txBody>
      </p:sp>
      <p:sp>
        <p:nvSpPr>
          <p:cNvPr id="438" name="Shape 438"/>
          <p:cNvSpPr txBox="1">
            <a:spLocks noGrp="1"/>
          </p:cNvSpPr>
          <p:nvPr>
            <p:ph type="body" idx="1"/>
          </p:nvPr>
        </p:nvSpPr>
        <p:spPr>
          <a:xfrm>
            <a:off x="0" y="2174875"/>
            <a:ext cx="3765550"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1" u="none">
                <a:solidFill>
                  <a:schemeClr val="dk1"/>
                </a:solidFill>
                <a:latin typeface="Calibri"/>
                <a:ea typeface="Calibri"/>
                <a:cs typeface="Calibri"/>
                <a:sym typeface="Calibri"/>
              </a:rPr>
              <a:t>Risorgimento </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Prime Minister Camillo di Cavour, Kingdom of Piedmont-Sardinia </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Defeated Austria with French help in Franco-Austrian War 1859</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Garibaldi brought the southern part of the peninsula</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Unified most of Italy by 1861</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Venice, 1866 (Austro-Prussian War)</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Rome, 1870 (Franco-Prussian War)</a:t>
            </a:r>
          </a:p>
        </p:txBody>
      </p:sp>
      <p:sp>
        <p:nvSpPr>
          <p:cNvPr id="439" name="Shape 439"/>
          <p:cNvSpPr txBox="1">
            <a:spLocks noGrp="1"/>
          </p:cNvSpPr>
          <p:nvPr>
            <p:ph type="body" idx="1"/>
          </p:nvPr>
        </p:nvSpPr>
        <p:spPr>
          <a:xfrm>
            <a:off x="5868987" y="642937"/>
            <a:ext cx="4041774"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a:solidFill>
                  <a:schemeClr val="dk1"/>
                </a:solidFill>
                <a:latin typeface="Calibri"/>
                <a:ea typeface="Calibri"/>
                <a:cs typeface="Calibri"/>
                <a:sym typeface="Calibri"/>
              </a:rPr>
              <a:t>Germany, 1871</a:t>
            </a:r>
          </a:p>
        </p:txBody>
      </p:sp>
      <p:sp>
        <p:nvSpPr>
          <p:cNvPr id="440" name="Shape 440"/>
          <p:cNvSpPr txBox="1">
            <a:spLocks noGrp="1"/>
          </p:cNvSpPr>
          <p:nvPr>
            <p:ph type="body" idx="2"/>
          </p:nvPr>
        </p:nvSpPr>
        <p:spPr>
          <a:xfrm>
            <a:off x="5830887" y="1268412"/>
            <a:ext cx="3430587" cy="203041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Bismarck’s </a:t>
            </a:r>
            <a:r>
              <a:rPr lang="en-US" sz="1800" b="0" i="1" u="none">
                <a:solidFill>
                  <a:schemeClr val="dk1"/>
                </a:solidFill>
                <a:latin typeface="Calibri"/>
                <a:ea typeface="Calibri"/>
                <a:cs typeface="Calibri"/>
                <a:sym typeface="Calibri"/>
              </a:rPr>
              <a:t>real-politik</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Zollverein</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Kleindeutschland vs. Grossdeutschland</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1862 Danish War</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1866 Austro-Prussian War</a:t>
            </a:r>
          </a:p>
          <a:p>
            <a:pPr marL="742950" marR="0" lvl="1" indent="-285750" algn="l"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North German Confederation</a:t>
            </a:r>
          </a:p>
          <a:p>
            <a:pPr marL="342900" marR="0" lvl="0" indent="-342900" algn="l" rtl="0">
              <a:lnSpc>
                <a:spcPct val="100000"/>
              </a:lnSpc>
              <a:spcBef>
                <a:spcPts val="360"/>
              </a:spcBef>
              <a:spcAft>
                <a:spcPts val="0"/>
              </a:spcAft>
              <a:buClr>
                <a:schemeClr val="dk1"/>
              </a:buClr>
              <a:buSzPct val="100000"/>
              <a:buFont typeface="Arial"/>
              <a:buChar char="•"/>
            </a:pPr>
            <a:r>
              <a:rPr lang="en-US" sz="1800" b="0" i="0" u="none">
                <a:solidFill>
                  <a:schemeClr val="dk1"/>
                </a:solidFill>
                <a:latin typeface="Calibri"/>
                <a:ea typeface="Calibri"/>
                <a:cs typeface="Calibri"/>
                <a:sym typeface="Calibri"/>
              </a:rPr>
              <a:t>1870 Franco-Prussian War</a:t>
            </a:r>
          </a:p>
        </p:txBody>
      </p:sp>
      <p:pic>
        <p:nvPicPr>
          <p:cNvPr id="441" name="Shape 441"/>
          <p:cNvPicPr preferRelativeResize="0"/>
          <p:nvPr/>
        </p:nvPicPr>
        <p:blipFill rotWithShape="1">
          <a:blip r:embed="rId3">
            <a:alphaModFix/>
          </a:blip>
          <a:srcRect l="3858"/>
          <a:stretch/>
        </p:blipFill>
        <p:spPr>
          <a:xfrm>
            <a:off x="3575050" y="963612"/>
            <a:ext cx="2138361" cy="2874962"/>
          </a:xfrm>
          <a:prstGeom prst="rect">
            <a:avLst/>
          </a:prstGeom>
          <a:noFill/>
          <a:ln w="9525" cap="flat" cmpd="sng">
            <a:solidFill>
              <a:srgbClr val="3FBF3F"/>
            </a:solidFill>
            <a:prstDash val="solid"/>
            <a:miter/>
            <a:headEnd type="none" w="med" len="med"/>
            <a:tailEnd type="none" w="med" len="med"/>
          </a:ln>
        </p:spPr>
      </p:pic>
      <p:pic>
        <p:nvPicPr>
          <p:cNvPr id="442" name="Shape 442"/>
          <p:cNvPicPr preferRelativeResize="0"/>
          <p:nvPr/>
        </p:nvPicPr>
        <p:blipFill rotWithShape="1">
          <a:blip r:embed="rId4">
            <a:alphaModFix/>
          </a:blip>
          <a:srcRect/>
          <a:stretch/>
        </p:blipFill>
        <p:spPr>
          <a:xfrm>
            <a:off x="5692775" y="4205287"/>
            <a:ext cx="3451225" cy="262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did Industrialization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begin in England?</a:t>
            </a:r>
          </a:p>
        </p:txBody>
      </p:sp>
      <p:sp>
        <p:nvSpPr>
          <p:cNvPr id="190" name="Shape 190"/>
          <p:cNvSpPr txBox="1">
            <a:spLocks noGrp="1"/>
          </p:cNvSpPr>
          <p:nvPr>
            <p:ph type="body" idx="1"/>
          </p:nvPr>
        </p:nvSpPr>
        <p:spPr>
          <a:xfrm>
            <a:off x="0" y="1600200"/>
            <a:ext cx="4648199" cy="4525961"/>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Contributing Factors:</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Agricultural revolution</a:t>
            </a:r>
            <a:r>
              <a:rPr lang="en-US" sz="2000" b="0" i="0" u="none" strike="noStrike" cap="none">
                <a:solidFill>
                  <a:schemeClr val="dk1"/>
                </a:solidFill>
                <a:latin typeface="Calibri"/>
                <a:ea typeface="Calibri"/>
                <a:cs typeface="Calibri"/>
                <a:sym typeface="Calibri"/>
              </a:rPr>
              <a:t>:</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Population growth</a:t>
            </a:r>
            <a:r>
              <a:rPr lang="en-US" sz="2000" b="0" i="0" u="none" strike="noStrike" cap="none">
                <a:solidFill>
                  <a:schemeClr val="dk1"/>
                </a:solidFill>
                <a:latin typeface="Calibri"/>
                <a:ea typeface="Calibri"/>
                <a:cs typeface="Calibri"/>
                <a:sym typeface="Calibri"/>
              </a:rPr>
              <a:t> (labor supply)</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Supply of capital</a:t>
            </a:r>
            <a:r>
              <a:rPr lang="en-US" sz="2000" b="0" i="0" u="none" strike="noStrike" cap="none">
                <a:solidFill>
                  <a:schemeClr val="dk1"/>
                </a:solidFill>
                <a:latin typeface="Calibri"/>
                <a:ea typeface="Calibri"/>
                <a:cs typeface="Calibri"/>
                <a:sym typeface="Calibri"/>
              </a:rPr>
              <a:t> to invest &amp; entrepreneurs seeking profits; highly developed banking system</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Rich in natural resources</a:t>
            </a:r>
            <a:r>
              <a:rPr lang="en-US" sz="2000" b="0" i="0" u="none" strike="noStrike" cap="none">
                <a:solidFill>
                  <a:schemeClr val="dk1"/>
                </a:solidFill>
                <a:latin typeface="Calibri"/>
                <a:ea typeface="Calibri"/>
                <a:cs typeface="Calibri"/>
                <a:sym typeface="Calibri"/>
              </a:rPr>
              <a:t>, </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Government’s “laissez-faire</a:t>
            </a:r>
            <a:r>
              <a:rPr lang="en-US" sz="2000" b="0" i="0" u="none" strike="noStrike" cap="none">
                <a:solidFill>
                  <a:schemeClr val="dk1"/>
                </a:solidFill>
                <a:latin typeface="Calibri"/>
                <a:ea typeface="Calibri"/>
                <a:cs typeface="Calibri"/>
                <a:sym typeface="Calibri"/>
              </a:rPr>
              <a:t>” attitude towards econ. and social regulation; politically stable</a:t>
            </a:r>
          </a:p>
          <a:p>
            <a:pPr marL="990600" marR="0" lvl="1" indent="-533400" algn="l" rtl="0">
              <a:lnSpc>
                <a:spcPct val="80000"/>
              </a:lnSpc>
              <a:spcBef>
                <a:spcPts val="400"/>
              </a:spcBef>
              <a:spcAft>
                <a:spcPts val="0"/>
              </a:spcAft>
              <a:buClr>
                <a:schemeClr val="dk1"/>
              </a:buClr>
              <a:buSzPct val="100000"/>
              <a:buFont typeface="Noto Sans Symbols"/>
              <a:buAutoNum type="arabicPeriod"/>
            </a:pPr>
            <a:r>
              <a:rPr lang="en-US" sz="2000" b="0" i="0" u="sng" strike="noStrike" cap="none">
                <a:solidFill>
                  <a:schemeClr val="dk1"/>
                </a:solidFill>
                <a:latin typeface="Calibri"/>
                <a:ea typeface="Calibri"/>
                <a:cs typeface="Calibri"/>
                <a:sym typeface="Calibri"/>
              </a:rPr>
              <a:t>Large Empire</a:t>
            </a:r>
            <a:r>
              <a:rPr lang="en-US" sz="2000" b="0" i="0" u="none" strike="noStrike" cap="none">
                <a:solidFill>
                  <a:schemeClr val="dk1"/>
                </a:solidFill>
                <a:latin typeface="Calibri"/>
                <a:ea typeface="Calibri"/>
                <a:cs typeface="Calibri"/>
                <a:sym typeface="Calibri"/>
              </a:rPr>
              <a:t> provided a market for goods &amp; a source of raw materials</a:t>
            </a:r>
          </a:p>
        </p:txBody>
      </p:sp>
      <p:pic>
        <p:nvPicPr>
          <p:cNvPr id="191" name="Shape 191" descr="coal iron"/>
          <p:cNvPicPr preferRelativeResize="0">
            <a:picLocks noGrp="1"/>
          </p:cNvPicPr>
          <p:nvPr>
            <p:ph type="body" idx="2"/>
          </p:nvPr>
        </p:nvPicPr>
        <p:blipFill rotWithShape="1">
          <a:blip r:embed="rId3">
            <a:alphaModFix/>
          </a:blip>
          <a:srcRect/>
          <a:stretch/>
        </p:blipFill>
        <p:spPr>
          <a:xfrm>
            <a:off x="4860925" y="3355975"/>
            <a:ext cx="2554286" cy="3459161"/>
          </a:xfrm>
          <a:prstGeom prst="rect">
            <a:avLst/>
          </a:prstGeom>
          <a:noFill/>
          <a:ln>
            <a:noFill/>
          </a:ln>
        </p:spPr>
      </p:pic>
      <p:pic>
        <p:nvPicPr>
          <p:cNvPr id="192" name="Shape 192" descr="canals"/>
          <p:cNvPicPr preferRelativeResize="0"/>
          <p:nvPr/>
        </p:nvPicPr>
        <p:blipFill rotWithShape="1">
          <a:blip r:embed="rId4">
            <a:alphaModFix/>
          </a:blip>
          <a:srcRect/>
          <a:stretch/>
        </p:blipFill>
        <p:spPr>
          <a:xfrm>
            <a:off x="6626225" y="93661"/>
            <a:ext cx="2332036" cy="31416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6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0" end="0"/>
                                            </p:txEl>
                                          </p:spTgt>
                                        </p:tgtEl>
                                        <p:attrNameLst>
                                          <p:attrName>style.visibility</p:attrName>
                                        </p:attrNameLst>
                                      </p:cBhvr>
                                      <p:to>
                                        <p:strVal val="visible"/>
                                      </p:to>
                                    </p:set>
                                    <p:animEffect transition="in" filter="fade">
                                      <p:cBhvr>
                                        <p:cTn id="12" dur="500"/>
                                        <p:tgtEl>
                                          <p:spTgt spid="1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1" end="1"/>
                                            </p:txEl>
                                          </p:spTgt>
                                        </p:tgtEl>
                                        <p:attrNameLst>
                                          <p:attrName>style.visibility</p:attrName>
                                        </p:attrNameLst>
                                      </p:cBhvr>
                                      <p:to>
                                        <p:strVal val="visible"/>
                                      </p:to>
                                    </p:set>
                                    <p:animEffect transition="in" filter="fade">
                                      <p:cBhvr>
                                        <p:cTn id="17" dur="500"/>
                                        <p:tgtEl>
                                          <p:spTgt spid="1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2" end="2"/>
                                            </p:txEl>
                                          </p:spTgt>
                                        </p:tgtEl>
                                        <p:attrNameLst>
                                          <p:attrName>style.visibility</p:attrName>
                                        </p:attrNameLst>
                                      </p:cBhvr>
                                      <p:to>
                                        <p:strVal val="visible"/>
                                      </p:to>
                                    </p:set>
                                    <p:animEffect transition="in" filter="fade">
                                      <p:cBhvr>
                                        <p:cTn id="22" dur="500"/>
                                        <p:tgtEl>
                                          <p:spTgt spid="1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3" end="3"/>
                                            </p:txEl>
                                          </p:spTgt>
                                        </p:tgtEl>
                                        <p:attrNameLst>
                                          <p:attrName>style.visibility</p:attrName>
                                        </p:attrNameLst>
                                      </p:cBhvr>
                                      <p:to>
                                        <p:strVal val="visible"/>
                                      </p:to>
                                    </p:set>
                                    <p:animEffect transition="in" filter="fade">
                                      <p:cBhvr>
                                        <p:cTn id="27" dur="500"/>
                                        <p:tgtEl>
                                          <p:spTgt spid="1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
                                            <p:txEl>
                                              <p:pRg st="4" end="4"/>
                                            </p:txEl>
                                          </p:spTgt>
                                        </p:tgtEl>
                                        <p:attrNameLst>
                                          <p:attrName>style.visibility</p:attrName>
                                        </p:attrNameLst>
                                      </p:cBhvr>
                                      <p:to>
                                        <p:strVal val="visible"/>
                                      </p:to>
                                    </p:set>
                                    <p:animEffect transition="in" filter="fade">
                                      <p:cBhvr>
                                        <p:cTn id="32" dur="500"/>
                                        <p:tgtEl>
                                          <p:spTgt spid="19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0">
                                            <p:txEl>
                                              <p:pRg st="5" end="5"/>
                                            </p:txEl>
                                          </p:spTgt>
                                        </p:tgtEl>
                                        <p:attrNameLst>
                                          <p:attrName>style.visibility</p:attrName>
                                        </p:attrNameLst>
                                      </p:cBhvr>
                                      <p:to>
                                        <p:strVal val="visible"/>
                                      </p:to>
                                    </p:set>
                                    <p:animEffect transition="in" filter="fade">
                                      <p:cBhvr>
                                        <p:cTn id="37" dur="500"/>
                                        <p:tgtEl>
                                          <p:spTgt spid="19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0">
                                            <p:txEl>
                                              <p:pRg st="6" end="6"/>
                                            </p:txEl>
                                          </p:spTgt>
                                        </p:tgtEl>
                                        <p:attrNameLst>
                                          <p:attrName>style.visibility</p:attrName>
                                        </p:attrNameLst>
                                      </p:cBhvr>
                                      <p:to>
                                        <p:strVal val="visible"/>
                                      </p:to>
                                    </p:set>
                                    <p:animEffect transition="in" filter="fade">
                                      <p:cBhvr>
                                        <p:cTn id="42" dur="500"/>
                                        <p:tgtEl>
                                          <p:spTgt spid="1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90486" y="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Agricultural Revolution	</a:t>
            </a:r>
          </a:p>
        </p:txBody>
      </p:sp>
      <p:pic>
        <p:nvPicPr>
          <p:cNvPr id="198" name="Shape 198" descr="Jethro Tull"/>
          <p:cNvPicPr preferRelativeResize="0">
            <a:picLocks noGrp="1"/>
          </p:cNvPicPr>
          <p:nvPr>
            <p:ph type="body" idx="1"/>
          </p:nvPr>
        </p:nvPicPr>
        <p:blipFill rotWithShape="1">
          <a:blip r:embed="rId3">
            <a:alphaModFix/>
          </a:blip>
          <a:srcRect/>
          <a:stretch/>
        </p:blipFill>
        <p:spPr>
          <a:xfrm>
            <a:off x="863600" y="3651250"/>
            <a:ext cx="1727199" cy="2628899"/>
          </a:xfrm>
          <a:prstGeom prst="rect">
            <a:avLst/>
          </a:prstGeom>
          <a:noFill/>
          <a:ln>
            <a:noFill/>
          </a:ln>
        </p:spPr>
      </p:pic>
      <p:sp>
        <p:nvSpPr>
          <p:cNvPr id="199" name="Shape 199"/>
          <p:cNvSpPr txBox="1"/>
          <p:nvPr/>
        </p:nvSpPr>
        <p:spPr>
          <a:xfrm>
            <a:off x="5486400" y="1600200"/>
            <a:ext cx="32766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00" name="Shape 200"/>
          <p:cNvSpPr txBox="1"/>
          <p:nvPr/>
        </p:nvSpPr>
        <p:spPr>
          <a:xfrm>
            <a:off x="3276600" y="1941511"/>
            <a:ext cx="23622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01" name="Shape 201"/>
          <p:cNvSpPr txBox="1"/>
          <p:nvPr/>
        </p:nvSpPr>
        <p:spPr>
          <a:xfrm>
            <a:off x="152400" y="2381250"/>
            <a:ext cx="3749674"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sng">
                <a:solidFill>
                  <a:schemeClr val="dk1"/>
                </a:solidFill>
                <a:latin typeface="Arial"/>
                <a:ea typeface="Arial"/>
                <a:cs typeface="Arial"/>
                <a:sym typeface="Arial"/>
              </a:rPr>
              <a:t>1. </a:t>
            </a:r>
            <a:r>
              <a:rPr lang="en-US" sz="1800" b="1" i="0" u="sng">
                <a:solidFill>
                  <a:schemeClr val="dk1"/>
                </a:solidFill>
                <a:latin typeface="Arial"/>
                <a:ea typeface="Arial"/>
                <a:cs typeface="Arial"/>
                <a:sym typeface="Arial"/>
              </a:rPr>
              <a:t>Enclosure movement</a:t>
            </a:r>
            <a:r>
              <a:rPr lang="en-US" sz="1800" b="0" i="0" u="none">
                <a:solidFill>
                  <a:schemeClr val="dk1"/>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2. Methods such as </a:t>
            </a:r>
            <a:r>
              <a:rPr lang="en-US" sz="1800" b="1" i="0" u="sng">
                <a:solidFill>
                  <a:schemeClr val="dk1"/>
                </a:solidFill>
                <a:latin typeface="Arial"/>
                <a:ea typeface="Arial"/>
                <a:cs typeface="Arial"/>
                <a:sym typeface="Arial"/>
              </a:rPr>
              <a:t>crop rotation</a:t>
            </a:r>
            <a:r>
              <a:rPr lang="en-US" sz="1800" b="0" i="0" u="none">
                <a:solidFill>
                  <a:schemeClr val="dk1"/>
                </a:solidFill>
                <a:latin typeface="Arial"/>
                <a:ea typeface="Arial"/>
                <a:cs typeface="Arial"/>
                <a:sym typeface="Arial"/>
              </a:rPr>
              <a:t> and </a:t>
            </a:r>
            <a:r>
              <a:rPr lang="en-US" sz="1800" b="1" i="0" u="sng">
                <a:solidFill>
                  <a:schemeClr val="dk1"/>
                </a:solidFill>
                <a:latin typeface="Arial"/>
                <a:ea typeface="Arial"/>
                <a:cs typeface="Arial"/>
                <a:sym typeface="Arial"/>
              </a:rPr>
              <a:t>selective breeding</a:t>
            </a:r>
            <a:r>
              <a:rPr lang="en-US" sz="1800" b="0" i="0" u="none">
                <a:solidFill>
                  <a:schemeClr val="dk1"/>
                </a:solidFill>
                <a:latin typeface="Arial"/>
                <a:ea typeface="Arial"/>
                <a:cs typeface="Arial"/>
                <a:sym typeface="Arial"/>
              </a:rPr>
              <a:t> were employed by the scientific farmers.</a:t>
            </a:r>
          </a:p>
        </p:txBody>
      </p:sp>
      <p:sp>
        <p:nvSpPr>
          <p:cNvPr id="202" name="Shape 202"/>
          <p:cNvSpPr txBox="1"/>
          <p:nvPr/>
        </p:nvSpPr>
        <p:spPr>
          <a:xfrm>
            <a:off x="304800" y="6280150"/>
            <a:ext cx="36576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1800" b="0" i="0" u="none">
                <a:solidFill>
                  <a:schemeClr val="hlink"/>
                </a:solidFill>
                <a:latin typeface="Arial"/>
                <a:ea typeface="Arial"/>
                <a:cs typeface="Arial"/>
                <a:sym typeface="Arial"/>
              </a:rPr>
              <a:t>Jethro Tull was one of the first scientific farmers.</a:t>
            </a:r>
          </a:p>
        </p:txBody>
      </p:sp>
      <p:sp>
        <p:nvSpPr>
          <p:cNvPr id="203" name="Shape 203"/>
          <p:cNvSpPr txBox="1"/>
          <p:nvPr/>
        </p:nvSpPr>
        <p:spPr>
          <a:xfrm>
            <a:off x="6172200" y="3581400"/>
            <a:ext cx="6095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Y2</a:t>
            </a:r>
          </a:p>
        </p:txBody>
      </p:sp>
      <p:sp>
        <p:nvSpPr>
          <p:cNvPr id="204" name="Shape 204"/>
          <p:cNvSpPr txBox="1"/>
          <p:nvPr/>
        </p:nvSpPr>
        <p:spPr>
          <a:xfrm>
            <a:off x="6324600" y="5257800"/>
            <a:ext cx="5333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Y4</a:t>
            </a:r>
          </a:p>
        </p:txBody>
      </p:sp>
      <p:sp>
        <p:nvSpPr>
          <p:cNvPr id="205" name="Shape 205"/>
          <p:cNvSpPr txBox="1"/>
          <p:nvPr/>
        </p:nvSpPr>
        <p:spPr>
          <a:xfrm>
            <a:off x="152400" y="1066800"/>
            <a:ext cx="4267199" cy="1192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1800" b="0" i="0" u="none">
                <a:solidFill>
                  <a:schemeClr val="hlink"/>
                </a:solidFill>
                <a:latin typeface="Arial"/>
                <a:ea typeface="Arial"/>
                <a:cs typeface="Arial"/>
                <a:sym typeface="Arial"/>
              </a:rPr>
              <a:t>Year	Sheep (lbs)	Cattle (lbs)</a:t>
            </a:r>
          </a:p>
          <a:p>
            <a:pPr marL="342900" marR="0" lvl="0" indent="-342900" algn="l" rtl="0">
              <a:lnSpc>
                <a:spcPct val="100000"/>
              </a:lnSpc>
              <a:spcBef>
                <a:spcPts val="900"/>
              </a:spcBef>
              <a:spcAft>
                <a:spcPts val="0"/>
              </a:spcAft>
              <a:buClr>
                <a:schemeClr val="hlink"/>
              </a:buClr>
              <a:buSzPct val="25000"/>
              <a:buFont typeface="Arial"/>
              <a:buNone/>
            </a:pPr>
            <a:r>
              <a:rPr lang="en-US" sz="1800" b="0" i="0" u="none">
                <a:solidFill>
                  <a:schemeClr val="hlink"/>
                </a:solidFill>
                <a:latin typeface="Arial"/>
                <a:ea typeface="Arial"/>
                <a:cs typeface="Arial"/>
                <a:sym typeface="Arial"/>
              </a:rPr>
              <a:t>1710	   28		370</a:t>
            </a:r>
          </a:p>
          <a:p>
            <a:pPr marL="342900" marR="0" lvl="0" indent="-342900" algn="l" rtl="0">
              <a:lnSpc>
                <a:spcPct val="100000"/>
              </a:lnSpc>
              <a:spcBef>
                <a:spcPts val="900"/>
              </a:spcBef>
              <a:spcAft>
                <a:spcPts val="0"/>
              </a:spcAft>
              <a:buClr>
                <a:schemeClr val="hlink"/>
              </a:buClr>
              <a:buSzPct val="25000"/>
              <a:buFont typeface="Arial"/>
              <a:buNone/>
            </a:pPr>
            <a:r>
              <a:rPr lang="en-US" sz="1800" b="0" i="0" u="none">
                <a:solidFill>
                  <a:schemeClr val="hlink"/>
                </a:solidFill>
                <a:latin typeface="Arial"/>
                <a:ea typeface="Arial"/>
                <a:cs typeface="Arial"/>
                <a:sym typeface="Arial"/>
              </a:rPr>
              <a:t>1795	   80		800</a:t>
            </a:r>
          </a:p>
        </p:txBody>
      </p:sp>
      <p:pic>
        <p:nvPicPr>
          <p:cNvPr id="206" name="Shape 206" descr="crop-rotation-made-easy-7.jpg"/>
          <p:cNvPicPr preferRelativeResize="0"/>
          <p:nvPr/>
        </p:nvPicPr>
        <p:blipFill rotWithShape="1">
          <a:blip r:embed="rId4">
            <a:alphaModFix/>
          </a:blip>
          <a:srcRect/>
          <a:stretch/>
        </p:blipFill>
        <p:spPr>
          <a:xfrm>
            <a:off x="4752975" y="114300"/>
            <a:ext cx="4210049" cy="1650999"/>
          </a:xfrm>
          <a:prstGeom prst="rect">
            <a:avLst/>
          </a:prstGeom>
          <a:noFill/>
          <a:ln>
            <a:noFill/>
          </a:ln>
        </p:spPr>
      </p:pic>
      <p:pic>
        <p:nvPicPr>
          <p:cNvPr id="207" name="Shape 207" descr="crop-rotation-made-easy-8.jpg"/>
          <p:cNvPicPr preferRelativeResize="0"/>
          <p:nvPr/>
        </p:nvPicPr>
        <p:blipFill rotWithShape="1">
          <a:blip r:embed="rId5">
            <a:alphaModFix/>
          </a:blip>
          <a:srcRect/>
          <a:stretch/>
        </p:blipFill>
        <p:spPr>
          <a:xfrm>
            <a:off x="4789487" y="1830386"/>
            <a:ext cx="4132261" cy="1620836"/>
          </a:xfrm>
          <a:prstGeom prst="rect">
            <a:avLst/>
          </a:prstGeom>
          <a:noFill/>
          <a:ln>
            <a:noFill/>
          </a:ln>
        </p:spPr>
      </p:pic>
      <p:pic>
        <p:nvPicPr>
          <p:cNvPr id="208" name="Shape 208" descr="crop-rotation-made-easy-9.jpg"/>
          <p:cNvPicPr preferRelativeResize="0"/>
          <p:nvPr/>
        </p:nvPicPr>
        <p:blipFill rotWithShape="1">
          <a:blip r:embed="rId6">
            <a:alphaModFix/>
          </a:blip>
          <a:srcRect/>
          <a:stretch/>
        </p:blipFill>
        <p:spPr>
          <a:xfrm>
            <a:off x="4806950" y="3513137"/>
            <a:ext cx="4010025" cy="1573211"/>
          </a:xfrm>
          <a:prstGeom prst="rect">
            <a:avLst/>
          </a:prstGeom>
          <a:noFill/>
          <a:ln>
            <a:noFill/>
          </a:ln>
        </p:spPr>
      </p:pic>
      <p:pic>
        <p:nvPicPr>
          <p:cNvPr id="209" name="Shape 209" descr="crop-rotation-made-easy-10.jpg"/>
          <p:cNvPicPr preferRelativeResize="0"/>
          <p:nvPr/>
        </p:nvPicPr>
        <p:blipFill rotWithShape="1">
          <a:blip r:embed="rId7">
            <a:alphaModFix/>
          </a:blip>
          <a:srcRect/>
          <a:stretch/>
        </p:blipFill>
        <p:spPr>
          <a:xfrm>
            <a:off x="4833937" y="5157787"/>
            <a:ext cx="4056061" cy="1590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0"/>
            <a:ext cx="8686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Proto-Industrial Changes in Cotton Production: the Textile Industry</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	From Cottage Industries 	Machine Work</a:t>
            </a:r>
          </a:p>
        </p:txBody>
      </p:sp>
      <p:sp>
        <p:nvSpPr>
          <p:cNvPr id="215" name="Shape 215"/>
          <p:cNvSpPr txBox="1">
            <a:spLocks noGrp="1"/>
          </p:cNvSpPr>
          <p:nvPr>
            <p:ph type="body" idx="1"/>
          </p:nvPr>
        </p:nvSpPr>
        <p:spPr>
          <a:xfrm>
            <a:off x="5105400" y="1143000"/>
            <a:ext cx="4038599" cy="4495800"/>
          </a:xfrm>
          <a:prstGeom prst="rect">
            <a:avLst/>
          </a:prstGeom>
          <a:noFill/>
          <a:ln>
            <a:noFill/>
          </a:ln>
        </p:spPr>
        <p:txBody>
          <a:bodyPr lIns="91425" tIns="45700" rIns="91425" bIns="45700" anchor="t" anchorCtr="0">
            <a:noAutofit/>
          </a:bodyPr>
          <a:lstStyle/>
          <a:p>
            <a:pPr marL="533400" marR="0" lvl="0" indent="-533400" algn="l" rtl="0">
              <a:lnSpc>
                <a:spcPct val="100000"/>
              </a:lnSpc>
              <a:spcBef>
                <a:spcPts val="0"/>
              </a:spcBef>
              <a:spcAft>
                <a:spcPts val="0"/>
              </a:spcAft>
              <a:buClr>
                <a:schemeClr val="dk1"/>
              </a:buClr>
              <a:buSzPct val="100000"/>
              <a:buFont typeface="Noto Sans Symbols"/>
              <a:buAutoNum type="arabicPeriod"/>
            </a:pPr>
            <a:r>
              <a:rPr lang="en-US" sz="2400" b="0" i="0" u="none" strike="noStrike" cap="none">
                <a:solidFill>
                  <a:schemeClr val="dk1"/>
                </a:solidFill>
                <a:latin typeface="Calibri"/>
                <a:ea typeface="Calibri"/>
                <a:cs typeface="Calibri"/>
                <a:sym typeface="Calibri"/>
              </a:rPr>
              <a:t>Industrialization began in </a:t>
            </a:r>
            <a:r>
              <a:rPr lang="en-US" sz="2400" b="1" i="0" u="sng" strike="noStrike" cap="none">
                <a:solidFill>
                  <a:schemeClr val="dk1"/>
                </a:solidFill>
                <a:latin typeface="Calibri"/>
                <a:ea typeface="Calibri"/>
                <a:cs typeface="Calibri"/>
                <a:sym typeface="Calibri"/>
              </a:rPr>
              <a:t>textile</a:t>
            </a:r>
            <a:r>
              <a:rPr lang="en-US" sz="2400" b="0" i="0" u="sng" strike="noStrike" cap="none">
                <a:solidFill>
                  <a:schemeClr val="dk1"/>
                </a:solidFill>
                <a:latin typeface="Calibri"/>
                <a:ea typeface="Calibri"/>
                <a:cs typeface="Calibri"/>
                <a:sym typeface="Calibri"/>
              </a:rPr>
              <a:t> industry</a:t>
            </a:r>
            <a:r>
              <a:rPr lang="en-US" sz="2400" b="0" i="0" u="none" strike="noStrike" cap="none">
                <a:solidFill>
                  <a:schemeClr val="dk1"/>
                </a:solidFill>
                <a:latin typeface="Calibri"/>
                <a:ea typeface="Calibri"/>
                <a:cs typeface="Calibri"/>
                <a:sym typeface="Calibri"/>
              </a:rPr>
              <a:t>; specifically the demand for cotton</a:t>
            </a:r>
          </a:p>
          <a:p>
            <a:pPr marL="533400" marR="0" lvl="0" indent="-533400" algn="l" rtl="0">
              <a:lnSpc>
                <a:spcPct val="100000"/>
              </a:lnSpc>
              <a:spcBef>
                <a:spcPts val="480"/>
              </a:spcBef>
              <a:spcAft>
                <a:spcPts val="0"/>
              </a:spcAft>
              <a:buClr>
                <a:schemeClr val="dk1"/>
              </a:buClr>
              <a:buSzPct val="100000"/>
              <a:buFont typeface="Noto Sans Symbols"/>
              <a:buAutoNum type="arabicPeriod"/>
            </a:pPr>
            <a:r>
              <a:rPr lang="en-US" sz="2400" b="0" i="0" u="none" strike="noStrike" cap="none">
                <a:solidFill>
                  <a:schemeClr val="dk1"/>
                </a:solidFill>
                <a:latin typeface="Calibri"/>
                <a:ea typeface="Calibri"/>
                <a:cs typeface="Calibri"/>
                <a:sym typeface="Calibri"/>
              </a:rPr>
              <a:t>One invention led to another as spinners and weavers tried to keep up with demand for cotton cloth:</a:t>
            </a:r>
          </a:p>
          <a:p>
            <a:pPr marL="933450" marR="0" lvl="1" indent="-539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Flying shuttle (1733)</a:t>
            </a:r>
          </a:p>
          <a:p>
            <a:pPr marL="933450" marR="0" lvl="1" indent="-539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Spinning Jenny (1764)</a:t>
            </a:r>
          </a:p>
          <a:p>
            <a:pPr marL="933450" marR="0" lvl="1" indent="-539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Water frame (1769)</a:t>
            </a:r>
          </a:p>
          <a:p>
            <a:pPr marL="933450" marR="0" lvl="1" indent="-53975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Spinning mule (1779)</a:t>
            </a:r>
          </a:p>
          <a:p>
            <a:pPr marL="933450" marR="0" lvl="1" indent="-539750" algn="l" rtl="0">
              <a:lnSpc>
                <a:spcPct val="100000"/>
              </a:lnSpc>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216" name="Shape 216" descr="water%20frame"/>
          <p:cNvPicPr preferRelativeResize="0"/>
          <p:nvPr/>
        </p:nvPicPr>
        <p:blipFill rotWithShape="1">
          <a:blip r:embed="rId3">
            <a:alphaModFix/>
          </a:blip>
          <a:srcRect/>
          <a:stretch/>
        </p:blipFill>
        <p:spPr>
          <a:xfrm>
            <a:off x="457200" y="3886200"/>
            <a:ext cx="2093912" cy="2971799"/>
          </a:xfrm>
          <a:prstGeom prst="rect">
            <a:avLst/>
          </a:prstGeom>
          <a:noFill/>
          <a:ln>
            <a:noFill/>
          </a:ln>
        </p:spPr>
      </p:pic>
      <p:sp>
        <p:nvSpPr>
          <p:cNvPr id="217" name="Shape 217"/>
          <p:cNvSpPr txBox="1"/>
          <p:nvPr/>
        </p:nvSpPr>
        <p:spPr>
          <a:xfrm>
            <a:off x="0" y="1600200"/>
            <a:ext cx="1376361" cy="11906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Hargreaves’</a:t>
            </a:r>
          </a:p>
          <a:p>
            <a:pPr marL="0" marR="0" lvl="0" indent="0" algn="l" rtl="0">
              <a:lnSpc>
                <a:spcPct val="100000"/>
              </a:lnSpc>
              <a:spcBef>
                <a:spcPts val="0"/>
              </a:spcBef>
              <a:spcAft>
                <a:spcPts val="0"/>
              </a:spcAft>
              <a:buClr>
                <a:schemeClr val="dk1"/>
              </a:buClr>
              <a:buSzPct val="25000"/>
              <a:buFont typeface="Arial"/>
              <a:buNone/>
            </a:pPr>
            <a:r>
              <a:rPr lang="en-US" sz="1800" b="0" i="0" u="sng">
                <a:solidFill>
                  <a:schemeClr val="dk1"/>
                </a:solidFill>
                <a:latin typeface="Arial"/>
                <a:ea typeface="Arial"/>
                <a:cs typeface="Arial"/>
                <a:sym typeface="Arial"/>
              </a:rPr>
              <a:t>Spinning </a:t>
            </a:r>
          </a:p>
          <a:p>
            <a:pPr marL="0" marR="0" lvl="0" indent="0" algn="l" rtl="0">
              <a:lnSpc>
                <a:spcPct val="100000"/>
              </a:lnSpc>
              <a:spcBef>
                <a:spcPts val="0"/>
              </a:spcBef>
              <a:spcAft>
                <a:spcPts val="0"/>
              </a:spcAft>
              <a:buClr>
                <a:schemeClr val="dk1"/>
              </a:buClr>
              <a:buSzPct val="25000"/>
              <a:buFont typeface="Arial"/>
              <a:buNone/>
            </a:pPr>
            <a:r>
              <a:rPr lang="en-US" sz="1800" b="0" i="0" u="sng">
                <a:solidFill>
                  <a:schemeClr val="dk1"/>
                </a:solidFill>
                <a:latin typeface="Arial"/>
                <a:ea typeface="Arial"/>
                <a:cs typeface="Arial"/>
                <a:sym typeface="Arial"/>
              </a:rPr>
              <a:t>Jenny</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1764:</a:t>
            </a:r>
          </a:p>
        </p:txBody>
      </p:sp>
      <p:pic>
        <p:nvPicPr>
          <p:cNvPr id="218" name="Shape 218" descr="spinning jenny"/>
          <p:cNvPicPr preferRelativeResize="0">
            <a:picLocks noGrp="1"/>
          </p:cNvPicPr>
          <p:nvPr>
            <p:ph type="body" idx="1"/>
          </p:nvPr>
        </p:nvPicPr>
        <p:blipFill rotWithShape="1">
          <a:blip r:embed="rId4">
            <a:alphaModFix/>
          </a:blip>
          <a:srcRect/>
          <a:stretch/>
        </p:blipFill>
        <p:spPr>
          <a:xfrm>
            <a:off x="1371600" y="1235075"/>
            <a:ext cx="3549650" cy="2651125"/>
          </a:xfrm>
          <a:prstGeom prst="rect">
            <a:avLst/>
          </a:prstGeom>
          <a:noFill/>
          <a:ln>
            <a:noFill/>
          </a:ln>
        </p:spPr>
      </p:pic>
      <p:sp>
        <p:nvSpPr>
          <p:cNvPr id="219" name="Shape 219"/>
          <p:cNvSpPr txBox="1"/>
          <p:nvPr/>
        </p:nvSpPr>
        <p:spPr>
          <a:xfrm>
            <a:off x="2667000" y="3810000"/>
            <a:ext cx="2555875"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Arkwright invented the </a:t>
            </a:r>
          </a:p>
          <a:p>
            <a:pPr marL="0" marR="0" lvl="0" indent="0" algn="l" rtl="0">
              <a:lnSpc>
                <a:spcPct val="100000"/>
              </a:lnSpc>
              <a:spcBef>
                <a:spcPts val="0"/>
              </a:spcBef>
              <a:spcAft>
                <a:spcPts val="0"/>
              </a:spcAft>
              <a:buClr>
                <a:schemeClr val="dk1"/>
              </a:buClr>
              <a:buSzPct val="25000"/>
              <a:buFont typeface="Arial"/>
              <a:buNone/>
            </a:pPr>
            <a:r>
              <a:rPr lang="en-US" sz="1800" b="0" i="0" u="sng">
                <a:solidFill>
                  <a:schemeClr val="dk1"/>
                </a:solidFill>
                <a:latin typeface="Arial"/>
                <a:ea typeface="Arial"/>
                <a:cs typeface="Arial"/>
                <a:sym typeface="Arial"/>
              </a:rPr>
              <a:t>Waterframe</a:t>
            </a:r>
            <a:r>
              <a:rPr lang="en-US" sz="1800" b="0" i="0" u="none">
                <a:solidFill>
                  <a:schemeClr val="dk1"/>
                </a:solidFill>
                <a:latin typeface="Arial"/>
                <a:ea typeface="Arial"/>
                <a:cs typeface="Arial"/>
                <a:sym typeface="Arial"/>
              </a:rPr>
              <a:t> in 1769.</a:t>
            </a:r>
          </a:p>
        </p:txBody>
      </p:sp>
      <p:pic>
        <p:nvPicPr>
          <p:cNvPr id="220" name="Shape 220" descr="arkwright"/>
          <p:cNvPicPr preferRelativeResize="0"/>
          <p:nvPr/>
        </p:nvPicPr>
        <p:blipFill rotWithShape="1">
          <a:blip r:embed="rId5">
            <a:alphaModFix/>
          </a:blip>
          <a:srcRect/>
          <a:stretch/>
        </p:blipFill>
        <p:spPr>
          <a:xfrm>
            <a:off x="3303587" y="4495800"/>
            <a:ext cx="1592262" cy="2362200"/>
          </a:xfrm>
          <a:prstGeom prst="rect">
            <a:avLst/>
          </a:prstGeom>
          <a:noFill/>
          <a:ln>
            <a:noFill/>
          </a:ln>
        </p:spPr>
      </p:pic>
      <p:sp>
        <p:nvSpPr>
          <p:cNvPr id="221" name="Shape 221"/>
          <p:cNvSpPr/>
          <p:nvPr/>
        </p:nvSpPr>
        <p:spPr>
          <a:xfrm>
            <a:off x="5486400" y="685800"/>
            <a:ext cx="381000" cy="228600"/>
          </a:xfrm>
          <a:prstGeom prst="rightArrow">
            <a:avLst>
              <a:gd name="adj1" fmla="val 50000"/>
              <a:gd name="adj2" fmla="val 50000"/>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The steam engine &amp; coal</a:t>
            </a:r>
          </a:p>
        </p:txBody>
      </p:sp>
      <p:sp>
        <p:nvSpPr>
          <p:cNvPr id="228" name="Shape 228"/>
          <p:cNvSpPr txBox="1">
            <a:spLocks noGrp="1"/>
          </p:cNvSpPr>
          <p:nvPr>
            <p:ph type="body" idx="1"/>
          </p:nvPr>
        </p:nvSpPr>
        <p:spPr>
          <a:xfrm>
            <a:off x="0" y="2174875"/>
            <a:ext cx="4497387" cy="39512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Thomas Savory and Thomas Newcomen developed steam pump to remove water from mines</a:t>
            </a:r>
          </a:p>
          <a:p>
            <a:pPr marL="342900" marR="0" lvl="0" indent="-342900" algn="l" rtl="0">
              <a:lnSpc>
                <a:spcPct val="100000"/>
              </a:lnSpc>
              <a:spcBef>
                <a:spcPts val="48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JAMES WATT’S (1769) steam engine</a:t>
            </a:r>
          </a:p>
          <a:p>
            <a:pPr marL="342900" marR="0" lvl="0" indent="-342900" algn="l" rtl="0">
              <a:lnSpc>
                <a:spcPct val="100000"/>
              </a:lnSpc>
              <a:spcBef>
                <a:spcPts val="48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Development of heavy industry</a:t>
            </a:r>
          </a:p>
          <a:p>
            <a:pPr marL="342900" marR="0" lvl="0" indent="-342900" algn="l" rtl="0">
              <a:lnSpc>
                <a:spcPct val="100000"/>
              </a:lnSpc>
              <a:spcBef>
                <a:spcPts val="48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Henry Cort: 1780s – “puddling” refined iron for building and industrial grade wrought iron and steel</a:t>
            </a:r>
          </a:p>
        </p:txBody>
      </p:sp>
      <p:sp>
        <p:nvSpPr>
          <p:cNvPr id="229" name="Shape 229"/>
          <p:cNvSpPr txBox="1">
            <a:spLocks noGrp="1"/>
          </p:cNvSpPr>
          <p:nvPr>
            <p:ph type="body" idx="1"/>
          </p:nvPr>
        </p:nvSpPr>
        <p:spPr>
          <a:xfrm>
            <a:off x="4645025" y="1535112"/>
            <a:ext cx="4498975" cy="63976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The Cotton Gin: Eli Whitney 1793</a:t>
            </a:r>
          </a:p>
        </p:txBody>
      </p:sp>
      <p:pic>
        <p:nvPicPr>
          <p:cNvPr id="230" name="Shape 230" descr="cotton gin.jpg"/>
          <p:cNvPicPr preferRelativeResize="0">
            <a:picLocks noGrp="1"/>
          </p:cNvPicPr>
          <p:nvPr>
            <p:ph type="body" idx="2"/>
          </p:nvPr>
        </p:nvPicPr>
        <p:blipFill rotWithShape="1">
          <a:blip r:embed="rId3">
            <a:alphaModFix/>
          </a:blip>
          <a:srcRect t="-25659" b="-25660"/>
          <a:stretch/>
        </p:blipFill>
        <p:spPr>
          <a:xfrm>
            <a:off x="4416425" y="1727200"/>
            <a:ext cx="4727575" cy="462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The Transportation Revolution</a:t>
            </a:r>
          </a:p>
        </p:txBody>
      </p:sp>
      <p:pic>
        <p:nvPicPr>
          <p:cNvPr id="236" name="Shape 236" descr="railroad2"/>
          <p:cNvPicPr preferRelativeResize="0">
            <a:picLocks noGrp="1"/>
          </p:cNvPicPr>
          <p:nvPr>
            <p:ph type="body" idx="1"/>
          </p:nvPr>
        </p:nvPicPr>
        <p:blipFill rotWithShape="1">
          <a:blip r:embed="rId3">
            <a:alphaModFix/>
          </a:blip>
          <a:srcRect l="-20083" r="-20082"/>
          <a:stretch/>
        </p:blipFill>
        <p:spPr>
          <a:xfrm>
            <a:off x="5554662" y="1257300"/>
            <a:ext cx="4038599" cy="2171700"/>
          </a:xfrm>
          <a:prstGeom prst="rect">
            <a:avLst/>
          </a:prstGeom>
          <a:noFill/>
          <a:ln>
            <a:noFill/>
          </a:ln>
        </p:spPr>
      </p:pic>
      <p:sp>
        <p:nvSpPr>
          <p:cNvPr id="237" name="Shape 237"/>
          <p:cNvSpPr txBox="1"/>
          <p:nvPr/>
        </p:nvSpPr>
        <p:spPr>
          <a:xfrm>
            <a:off x="114300" y="5667375"/>
            <a:ext cx="6019799" cy="11906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1" u="none">
                <a:solidFill>
                  <a:schemeClr val="dk1"/>
                </a:solidFill>
                <a:latin typeface="Arial"/>
                <a:ea typeface="Arial"/>
                <a:cs typeface="Arial"/>
                <a:sym typeface="Arial"/>
              </a:rPr>
              <a:t>Robert Fulton’s</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Steamboat </a:t>
            </a:r>
            <a:r>
              <a:rPr lang="en-US" sz="1800" b="0" i="0" u="none">
                <a:solidFill>
                  <a:schemeClr val="dk1"/>
                </a:solidFill>
                <a:latin typeface="Arial"/>
                <a:ea typeface="Arial"/>
                <a:cs typeface="Arial"/>
                <a:sym typeface="Arial"/>
              </a:rPr>
              <a:t>(1807)</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provided fast, easy transportation</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of both raw materials and finished</a:t>
            </a:r>
          </a:p>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goods.</a:t>
            </a:r>
          </a:p>
        </p:txBody>
      </p:sp>
      <p:sp>
        <p:nvSpPr>
          <p:cNvPr id="238" name="Shape 238"/>
          <p:cNvSpPr txBox="1"/>
          <p:nvPr/>
        </p:nvSpPr>
        <p:spPr>
          <a:xfrm>
            <a:off x="5322887" y="3375025"/>
            <a:ext cx="3657600" cy="11906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 1804, the 1</a:t>
            </a:r>
            <a:r>
              <a:rPr lang="en-US" sz="1800" b="0" i="0" u="none" baseline="30000">
                <a:solidFill>
                  <a:schemeClr val="dk1"/>
                </a:solidFill>
                <a:latin typeface="Arial"/>
                <a:ea typeface="Arial"/>
                <a:cs typeface="Arial"/>
                <a:sym typeface="Arial"/>
              </a:rPr>
              <a:t>st</a:t>
            </a:r>
            <a:r>
              <a:rPr lang="en-US" sz="1800" b="0" i="0" u="none">
                <a:solidFill>
                  <a:schemeClr val="dk1"/>
                </a:solidFill>
                <a:latin typeface="Arial"/>
                <a:ea typeface="Arial"/>
                <a:cs typeface="Arial"/>
                <a:sym typeface="Arial"/>
              </a:rPr>
              <a:t> steam-powered locomotive ran on an industrial rail line. “</a:t>
            </a:r>
            <a:r>
              <a:rPr lang="en-US" sz="1800" b="0" i="1" u="none">
                <a:solidFill>
                  <a:schemeClr val="dk1"/>
                </a:solidFill>
                <a:latin typeface="Arial"/>
                <a:ea typeface="Arial"/>
                <a:cs typeface="Arial"/>
                <a:sym typeface="Arial"/>
              </a:rPr>
              <a:t>The Iron Horse</a:t>
            </a:r>
            <a:r>
              <a:rPr lang="en-US" sz="1800" b="0" i="0" u="none">
                <a:solidFill>
                  <a:schemeClr val="dk1"/>
                </a:solidFill>
                <a:latin typeface="Arial"/>
                <a:ea typeface="Arial"/>
                <a:cs typeface="Arial"/>
                <a:sym typeface="Arial"/>
              </a:rPr>
              <a:t>” or “</a:t>
            </a:r>
            <a:r>
              <a:rPr lang="en-US" sz="1800" b="0" i="1" u="none">
                <a:solidFill>
                  <a:schemeClr val="dk1"/>
                </a:solidFill>
                <a:latin typeface="Arial"/>
                <a:ea typeface="Arial"/>
                <a:cs typeface="Arial"/>
                <a:sym typeface="Arial"/>
              </a:rPr>
              <a:t>The      </a:t>
            </a:r>
            <a:r>
              <a:rPr lang="en-US" sz="1800" b="0" i="0" u="none">
                <a:solidFill>
                  <a:schemeClr val="dk1"/>
                </a:solidFill>
                <a:latin typeface="Arial"/>
                <a:ea typeface="Arial"/>
                <a:cs typeface="Arial"/>
                <a:sym typeface="Arial"/>
              </a:rPr>
              <a:t>      </a:t>
            </a:r>
            <a:r>
              <a:rPr lang="en-US" sz="1800" b="0" i="1" u="none">
                <a:solidFill>
                  <a:schemeClr val="dk1"/>
                </a:solidFill>
                <a:latin typeface="Arial"/>
                <a:ea typeface="Arial"/>
                <a:cs typeface="Arial"/>
                <a:sym typeface="Arial"/>
              </a:rPr>
              <a:t>Rocket</a:t>
            </a:r>
            <a:r>
              <a:rPr lang="en-US" sz="1800" b="0" i="0" u="none">
                <a:solidFill>
                  <a:schemeClr val="dk1"/>
                </a:solidFill>
                <a:latin typeface="Arial"/>
                <a:ea typeface="Arial"/>
                <a:cs typeface="Arial"/>
                <a:sym typeface="Arial"/>
              </a:rPr>
              <a:t>”</a:t>
            </a:r>
          </a:p>
        </p:txBody>
      </p:sp>
      <p:sp>
        <p:nvSpPr>
          <p:cNvPr id="239" name="Shape 239"/>
          <p:cNvSpPr txBox="1">
            <a:spLocks noGrp="1"/>
          </p:cNvSpPr>
          <p:nvPr>
            <p:ph type="body" idx="2"/>
          </p:nvPr>
        </p:nvSpPr>
        <p:spPr>
          <a:xfrm>
            <a:off x="457200" y="1600200"/>
            <a:ext cx="4038599" cy="4495800"/>
          </a:xfrm>
          <a:prstGeom prst="rect">
            <a:avLst/>
          </a:prstGeom>
          <a:noFill/>
          <a:ln>
            <a:noFill/>
          </a:ln>
        </p:spPr>
        <p:txBody>
          <a:bodyPr lIns="91425" tIns="45700" rIns="91425" bIns="45700" anchor="t" anchorCtr="0">
            <a:noAutofit/>
          </a:bodyPr>
          <a:lstStyle/>
          <a:p>
            <a:pPr marL="533400" marR="0" lvl="0" indent="-533400" algn="l" rtl="0">
              <a:lnSpc>
                <a:spcPct val="90000"/>
              </a:lnSpc>
              <a:spcBef>
                <a:spcPts val="0"/>
              </a:spcBef>
              <a:spcAft>
                <a:spcPts val="0"/>
              </a:spcAft>
              <a:buClr>
                <a:schemeClr val="dk1"/>
              </a:buClr>
              <a:buSzPct val="25000"/>
              <a:buFont typeface="Arial"/>
              <a:buNone/>
            </a:pPr>
            <a:r>
              <a:rPr lang="en-US" sz="1800" b="0" i="0" u="none" strike="noStrike" cap="none">
                <a:solidFill>
                  <a:schemeClr val="dk1"/>
                </a:solidFill>
                <a:latin typeface="Calibri"/>
                <a:ea typeface="Calibri"/>
                <a:cs typeface="Calibri"/>
                <a:sym typeface="Calibri"/>
              </a:rPr>
              <a:t>Effects of the RR</a:t>
            </a:r>
          </a:p>
          <a:p>
            <a:pPr marL="533400" marR="0" lvl="0" indent="-533400" algn="l" rtl="0">
              <a:lnSpc>
                <a:spcPct val="9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Spurred </a:t>
            </a:r>
            <a:r>
              <a:rPr lang="en-US" sz="1800" b="0" i="0" u="sng" strike="noStrike" cap="none">
                <a:solidFill>
                  <a:schemeClr val="dk1"/>
                </a:solidFill>
                <a:latin typeface="Calibri"/>
                <a:ea typeface="Calibri"/>
                <a:cs typeface="Calibri"/>
                <a:sym typeface="Calibri"/>
              </a:rPr>
              <a:t>industrial growth</a:t>
            </a:r>
            <a:r>
              <a:rPr lang="en-US" sz="1800" b="0" i="0" u="none" strike="noStrike" cap="none">
                <a:solidFill>
                  <a:schemeClr val="dk1"/>
                </a:solidFill>
                <a:latin typeface="Calibri"/>
                <a:ea typeface="Calibri"/>
                <a:cs typeface="Calibri"/>
                <a:sym typeface="Calibri"/>
              </a:rPr>
              <a:t> by giving manufacturers a cheap way to transport goods &amp; raw materials</a:t>
            </a:r>
          </a:p>
          <a:p>
            <a:pPr marL="533400" marR="0" lvl="0" indent="-533400" algn="l" rtl="0">
              <a:lnSpc>
                <a:spcPct val="9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Created </a:t>
            </a:r>
            <a:r>
              <a:rPr lang="en-US" sz="1800" b="0" i="0" u="sng" strike="noStrike" cap="none">
                <a:solidFill>
                  <a:schemeClr val="dk1"/>
                </a:solidFill>
                <a:latin typeface="Calibri"/>
                <a:ea typeface="Calibri"/>
                <a:cs typeface="Calibri"/>
                <a:sym typeface="Calibri"/>
              </a:rPr>
              <a:t>new jobs</a:t>
            </a:r>
            <a:r>
              <a:rPr lang="en-US" sz="1800" b="0" i="0" u="none" strike="noStrike" cap="none">
                <a:solidFill>
                  <a:schemeClr val="dk1"/>
                </a:solidFill>
                <a:latin typeface="Calibri"/>
                <a:ea typeface="Calibri"/>
                <a:cs typeface="Calibri"/>
                <a:sym typeface="Calibri"/>
              </a:rPr>
              <a:t> for RR workers, construction, and miners</a:t>
            </a:r>
          </a:p>
          <a:p>
            <a:pPr marL="533400" marR="0" lvl="0" indent="-533400" algn="l" rtl="0">
              <a:lnSpc>
                <a:spcPct val="9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Boosted agricultural and fishing industries</a:t>
            </a:r>
          </a:p>
          <a:p>
            <a:pPr marL="533400" marR="0" lvl="0" indent="-533400" algn="l" rtl="0">
              <a:lnSpc>
                <a:spcPct val="90000"/>
              </a:lnSpc>
              <a:spcBef>
                <a:spcPts val="360"/>
              </a:spcBef>
              <a:spcAft>
                <a:spcPts val="0"/>
              </a:spcAft>
              <a:buClr>
                <a:schemeClr val="dk1"/>
              </a:buClr>
              <a:buSzPct val="100000"/>
              <a:buFont typeface="Noto Sans Symbols"/>
              <a:buAutoNum type="arabicPeriod"/>
            </a:pPr>
            <a:r>
              <a:rPr lang="en-US" sz="1800" b="0" i="0" u="none" strike="noStrike" cap="none">
                <a:solidFill>
                  <a:schemeClr val="dk1"/>
                </a:solidFill>
                <a:latin typeface="Calibri"/>
                <a:ea typeface="Calibri"/>
                <a:cs typeface="Calibri"/>
                <a:sym typeface="Calibri"/>
              </a:rPr>
              <a:t>Increased travel both for pleasure and allowed people to take distant jobs</a:t>
            </a:r>
          </a:p>
        </p:txBody>
      </p:sp>
      <p:pic>
        <p:nvPicPr>
          <p:cNvPr id="240" name="Shape 240" descr="af0279e907590e2f9f9e39c6eb4f067b0b87695e.png"/>
          <p:cNvPicPr preferRelativeResize="0"/>
          <p:nvPr/>
        </p:nvPicPr>
        <p:blipFill rotWithShape="1">
          <a:blip r:embed="rId4">
            <a:alphaModFix/>
          </a:blip>
          <a:srcRect/>
          <a:stretch/>
        </p:blipFill>
        <p:spPr>
          <a:xfrm>
            <a:off x="4043362" y="4565650"/>
            <a:ext cx="3867149" cy="229234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3050"/>
            <a:ext cx="3008311" cy="116204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By 1850, Britain leads industrial growth</a:t>
            </a:r>
            <a:br>
              <a:rPr lang="en-US" sz="2000" b="1" i="0" u="none" strike="noStrike" cap="none">
                <a:solidFill>
                  <a:schemeClr val="dk1"/>
                </a:solidFill>
                <a:latin typeface="Calibri"/>
                <a:ea typeface="Calibri"/>
                <a:cs typeface="Calibri"/>
                <a:sym typeface="Calibri"/>
              </a:rPr>
            </a:br>
            <a:endParaRPr lang="en-US" sz="2000" b="1" i="0" u="none" strike="noStrike" cap="none">
              <a:solidFill>
                <a:schemeClr val="dk1"/>
              </a:solidFill>
              <a:latin typeface="Calibri"/>
              <a:ea typeface="Calibri"/>
              <a:cs typeface="Calibri"/>
              <a:sym typeface="Calibri"/>
            </a:endParaRPr>
          </a:p>
        </p:txBody>
      </p:sp>
      <p:sp>
        <p:nvSpPr>
          <p:cNvPr id="246" name="Shape 246"/>
          <p:cNvSpPr txBox="1">
            <a:spLocks noGrp="1"/>
          </p:cNvSpPr>
          <p:nvPr>
            <p:ph type="body" idx="1"/>
          </p:nvPr>
        </p:nvSpPr>
        <p:spPr>
          <a:xfrm>
            <a:off x="3575050" y="273050"/>
            <a:ext cx="5111750" cy="58531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Crystal Palace, 1851</a:t>
            </a:r>
          </a:p>
          <a:p>
            <a:pPr marL="342900" marR="0" lvl="0" indent="-342900" algn="l" rtl="0">
              <a:spcBef>
                <a:spcPts val="640"/>
              </a:spcBef>
              <a:spcAft>
                <a:spcPts val="0"/>
              </a:spcAft>
              <a:buClr>
                <a:schemeClr val="dk1"/>
              </a:buClr>
              <a:buSzPct val="100000"/>
              <a:buFont typeface="Arial"/>
              <a:buNone/>
            </a:pPr>
            <a:endParaRPr sz="3200" b="0" i="0" u="none">
              <a:solidFill>
                <a:schemeClr val="dk1"/>
              </a:solidFill>
              <a:latin typeface="Calibri"/>
              <a:ea typeface="Calibri"/>
              <a:cs typeface="Calibri"/>
              <a:sym typeface="Calibri"/>
            </a:endParaRPr>
          </a:p>
        </p:txBody>
      </p:sp>
      <p:sp>
        <p:nvSpPr>
          <p:cNvPr id="247" name="Shape 247"/>
          <p:cNvSpPr txBox="1">
            <a:spLocks noGrp="1"/>
          </p:cNvSpPr>
          <p:nvPr>
            <p:ph type="body" idx="1"/>
          </p:nvPr>
        </p:nvSpPr>
        <p:spPr>
          <a:xfrm>
            <a:off x="457200" y="1435100"/>
            <a:ext cx="3008311" cy="46910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Calibri"/>
                <a:ea typeface="Calibri"/>
                <a:cs typeface="Calibri"/>
                <a:sym typeface="Calibri"/>
              </a:rPr>
              <a:t>2/3 world’s coal</a:t>
            </a:r>
          </a:p>
          <a:p>
            <a:pPr marL="0" marR="0" lvl="0" indent="0" algn="l" rtl="0">
              <a:lnSpc>
                <a:spcPct val="100000"/>
              </a:lnSpc>
              <a:spcBef>
                <a:spcPts val="360"/>
              </a:spcBef>
              <a:spcAft>
                <a:spcPts val="0"/>
              </a:spcAft>
              <a:buClr>
                <a:schemeClr val="dk1"/>
              </a:buClr>
              <a:buSzPct val="100000"/>
              <a:buFont typeface="Noto Sans Symbols"/>
              <a:buChar char="➢"/>
            </a:pPr>
            <a:r>
              <a:rPr lang="en-US" sz="1800" b="0" i="0" u="none">
                <a:solidFill>
                  <a:schemeClr val="dk1"/>
                </a:solidFill>
                <a:latin typeface="Calibri"/>
                <a:ea typeface="Calibri"/>
                <a:cs typeface="Calibri"/>
                <a:sym typeface="Calibri"/>
              </a:rPr>
              <a:t>½ world</a:t>
            </a:r>
            <a:r>
              <a:rPr lang="en-US" sz="1800"/>
              <a:t>’</a:t>
            </a:r>
            <a:r>
              <a:rPr lang="en-US" sz="1800" b="0" i="0" u="none">
                <a:solidFill>
                  <a:schemeClr val="dk1"/>
                </a:solidFill>
                <a:latin typeface="Calibri"/>
                <a:ea typeface="Calibri"/>
                <a:cs typeface="Calibri"/>
                <a:sym typeface="Calibri"/>
              </a:rPr>
              <a:t>s iron</a:t>
            </a:r>
          </a:p>
          <a:p>
            <a:pPr marL="0" marR="0" lvl="0" indent="0" algn="l" rtl="0">
              <a:lnSpc>
                <a:spcPct val="100000"/>
              </a:lnSpc>
              <a:spcBef>
                <a:spcPts val="360"/>
              </a:spcBef>
              <a:spcAft>
                <a:spcPts val="0"/>
              </a:spcAft>
              <a:buClr>
                <a:schemeClr val="dk1"/>
              </a:buClr>
              <a:buSzPct val="100000"/>
              <a:buFont typeface="Noto Sans Symbols"/>
              <a:buChar char="➢"/>
            </a:pPr>
            <a:r>
              <a:rPr lang="en-US" sz="1800" b="0" i="0" u="none">
                <a:solidFill>
                  <a:schemeClr val="dk1"/>
                </a:solidFill>
                <a:latin typeface="Calibri"/>
                <a:ea typeface="Calibri"/>
                <a:cs typeface="Calibri"/>
                <a:sym typeface="Calibri"/>
              </a:rPr>
              <a:t>&gt; ½ world’s cotton cloth</a:t>
            </a:r>
          </a:p>
          <a:p>
            <a:pPr marL="0" marR="0" lvl="0" indent="0" algn="l" rtl="0">
              <a:lnSpc>
                <a:spcPct val="100000"/>
              </a:lnSpc>
              <a:spcBef>
                <a:spcPts val="360"/>
              </a:spcBef>
              <a:spcAft>
                <a:spcPts val="0"/>
              </a:spcAft>
              <a:buClr>
                <a:schemeClr val="dk1"/>
              </a:buClr>
              <a:buSzPct val="100000"/>
              <a:buFont typeface="Noto Sans Symbols"/>
              <a:buChar char="➢"/>
            </a:pPr>
            <a:r>
              <a:rPr lang="en-US" sz="1800" b="0" i="0" u="none">
                <a:solidFill>
                  <a:schemeClr val="dk1"/>
                </a:solidFill>
                <a:latin typeface="Calibri"/>
                <a:ea typeface="Calibri"/>
                <a:cs typeface="Calibri"/>
                <a:sym typeface="Calibri"/>
              </a:rPr>
              <a:t>1801-1850:</a:t>
            </a:r>
          </a:p>
          <a:p>
            <a:pPr marL="457200" marR="0" lvl="1" indent="0" algn="l" rtl="0">
              <a:lnSpc>
                <a:spcPct val="10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GNP rose 350% </a:t>
            </a:r>
          </a:p>
          <a:p>
            <a:pPr marL="457200" marR="0" lvl="1" indent="0" algn="l" rtl="0">
              <a:lnSpc>
                <a:spcPct val="100000"/>
              </a:lnSpc>
              <a:spcBef>
                <a:spcPts val="360"/>
              </a:spcBef>
              <a:spcAft>
                <a:spcPts val="0"/>
              </a:spcAft>
              <a:buClr>
                <a:schemeClr val="dk1"/>
              </a:buClr>
              <a:buSzPct val="100000"/>
              <a:buFont typeface="Noto Sans Symbols"/>
              <a:buChar char="➢"/>
            </a:pPr>
            <a:r>
              <a:rPr lang="en-US" sz="1800" b="0" i="0" u="none" strike="noStrike" cap="none">
                <a:solidFill>
                  <a:schemeClr val="dk1"/>
                </a:solidFill>
                <a:latin typeface="Calibri"/>
                <a:ea typeface="Calibri"/>
                <a:cs typeface="Calibri"/>
                <a:sym typeface="Calibri"/>
              </a:rPr>
              <a:t>Per capita income rose 100% </a:t>
            </a:r>
          </a:p>
          <a:p>
            <a:pPr marL="457200" marR="0" lvl="1" indent="0" algn="l" rtl="0">
              <a:lnSpc>
                <a:spcPct val="100000"/>
              </a:lnSpc>
              <a:spcBef>
                <a:spcPts val="360"/>
              </a:spcBef>
              <a:spcAft>
                <a:spcPts val="0"/>
              </a:spcAft>
              <a:buClr>
                <a:schemeClr val="dk1"/>
              </a:buClr>
              <a:buSzPct val="1000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100000"/>
              <a:buFont typeface="Noto Sans Symbols"/>
              <a:buChar char="➢"/>
            </a:pPr>
            <a:r>
              <a:rPr lang="en-US" sz="1800" b="0" i="0" u="none">
                <a:solidFill>
                  <a:schemeClr val="dk1"/>
                </a:solidFill>
                <a:latin typeface="Calibri"/>
                <a:ea typeface="Calibri"/>
                <a:cs typeface="Calibri"/>
                <a:sym typeface="Calibri"/>
              </a:rPr>
              <a:t>International exhibit to showcase Britain’s industrial, economic, and military superiority</a:t>
            </a:r>
          </a:p>
        </p:txBody>
      </p:sp>
      <p:pic>
        <p:nvPicPr>
          <p:cNvPr id="248" name="Shape 248" descr="crystal-palace-exterior.jpg"/>
          <p:cNvPicPr preferRelativeResize="0">
            <a:picLocks noGrp="1"/>
          </p:cNvPicPr>
          <p:nvPr>
            <p:ph type="body" idx="2"/>
          </p:nvPr>
        </p:nvPicPr>
        <p:blipFill rotWithShape="1">
          <a:blip r:embed="rId3">
            <a:alphaModFix/>
          </a:blip>
          <a:srcRect t="-42671" b="-42671"/>
          <a:stretch/>
        </p:blipFill>
        <p:spPr>
          <a:xfrm>
            <a:off x="3429000" y="-180975"/>
            <a:ext cx="5638800" cy="62769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2025</Words>
  <Application>Microsoft Office PowerPoint</Application>
  <PresentationFormat>On-screen Show (4:3)</PresentationFormat>
  <Paragraphs>260</Paragraphs>
  <Slides>31</Slides>
  <Notes>31</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1_Office Theme</vt:lpstr>
      <vt:lpstr>2_Office Theme</vt:lpstr>
      <vt:lpstr>4_Office Theme</vt:lpstr>
      <vt:lpstr>5_Office Theme</vt:lpstr>
      <vt:lpstr>6_Office Theme</vt:lpstr>
      <vt:lpstr>Period 3 Review </vt:lpstr>
      <vt:lpstr>THE INDUSTRIAL REVOLUTION AGE OF ISMS REALISM ROMANTICISM REVOLUTIONS OF 1820S-1830S</vt:lpstr>
      <vt:lpstr>Events leading up to IR</vt:lpstr>
      <vt:lpstr>Why did Industrialization  begin in England?</vt:lpstr>
      <vt:lpstr>Agricultural Revolution </vt:lpstr>
      <vt:lpstr>Proto-Industrial Changes in Cotton Production: the Textile Industry  From Cottage Industries  Machine Work</vt:lpstr>
      <vt:lpstr>PowerPoint Presentation</vt:lpstr>
      <vt:lpstr>The Transportation Revolution</vt:lpstr>
      <vt:lpstr>By 1850, Britain leads industrial growth </vt:lpstr>
      <vt:lpstr>Industrialization Spreads after 1815: Continental Europe &amp; US</vt:lpstr>
      <vt:lpstr>British Monopoly on Industrialization</vt:lpstr>
      <vt:lpstr>Rise of Global Inequality </vt:lpstr>
      <vt:lpstr>III. Social Impact of Industrialization: New Social Order</vt:lpstr>
      <vt:lpstr>Urbanization</vt:lpstr>
      <vt:lpstr>Government Intervention &amp; Regulation</vt:lpstr>
      <vt:lpstr>Realism, mid-19th Century</vt:lpstr>
      <vt:lpstr>Karl Marx &amp; Class Struggle </vt:lpstr>
      <vt:lpstr>Paintings of Modern Life</vt:lpstr>
      <vt:lpstr>Romanticism, 18th-19th Centuries: “Trust your heart     rather than your head.”</vt:lpstr>
      <vt:lpstr>PowerPoint Presentation</vt:lpstr>
      <vt:lpstr>PowerPoint Presentation</vt:lpstr>
      <vt:lpstr>Liberalism vs. Conservatism </vt:lpstr>
      <vt:lpstr>Revolutions 1820-1831</vt:lpstr>
      <vt:lpstr>REVOLUTIONS OF 1848  “THE SPRINGTIME OF PEOPLES” UNIFICATION OF ITALY AND GERMANY </vt:lpstr>
      <vt:lpstr>   Causes of the Revolutions of 1848</vt:lpstr>
      <vt:lpstr>Revolutions of 1848</vt:lpstr>
      <vt:lpstr>“When France sneezes, Europe catches cold” –Metternich</vt:lpstr>
      <vt:lpstr>PowerPoint Presentation</vt:lpstr>
      <vt:lpstr>The Crimean War, 1853-1856</vt:lpstr>
      <vt:lpstr>PowerPoint Presentation</vt:lpstr>
      <vt:lpstr>Unification of Italy and Germany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3 Review</dc:title>
  <dc:creator>Peter Anderson</dc:creator>
  <cp:lastModifiedBy>Anderson, Peter</cp:lastModifiedBy>
  <cp:revision>2</cp:revision>
  <dcterms:modified xsi:type="dcterms:W3CDTF">2017-03-23T12:58:26Z</dcterms:modified>
</cp:coreProperties>
</file>